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6" r:id="rId3"/>
    <p:sldId id="257" r:id="rId4"/>
    <p:sldId id="318" r:id="rId5"/>
    <p:sldId id="282" r:id="rId6"/>
    <p:sldId id="278" r:id="rId7"/>
    <p:sldId id="310" r:id="rId8"/>
    <p:sldId id="311" r:id="rId9"/>
    <p:sldId id="265" r:id="rId10"/>
    <p:sldId id="293" r:id="rId11"/>
    <p:sldId id="303" r:id="rId12"/>
    <p:sldId id="312" r:id="rId13"/>
    <p:sldId id="266" r:id="rId14"/>
    <p:sldId id="299" r:id="rId15"/>
    <p:sldId id="268" r:id="rId16"/>
    <p:sldId id="297" r:id="rId17"/>
    <p:sldId id="314" r:id="rId18"/>
    <p:sldId id="317" r:id="rId19"/>
    <p:sldId id="270" r:id="rId20"/>
    <p:sldId id="301" r:id="rId21"/>
    <p:sldId id="302" r:id="rId22"/>
    <p:sldId id="272" r:id="rId23"/>
    <p:sldId id="319" r:id="rId24"/>
    <p:sldId id="306" r:id="rId25"/>
    <p:sldId id="295" r:id="rId26"/>
    <p:sldId id="288" r:id="rId27"/>
    <p:sldId id="308" r:id="rId28"/>
    <p:sldId id="287" r:id="rId29"/>
    <p:sldId id="309" r:id="rId30"/>
    <p:sldId id="29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1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168" autoAdjust="0"/>
  </p:normalViewPr>
  <p:slideViewPr>
    <p:cSldViewPr snapToGrid="0" snapToObjects="1">
      <p:cViewPr varScale="1">
        <p:scale>
          <a:sx n="73" d="100"/>
          <a:sy n="73" d="100"/>
        </p:scale>
        <p:origin x="-2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yshin:Desktop:StaleStorePPTSour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yshin:Desktop:StaleStorePPTSour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Sheet4!$B$14</c:f>
              <c:strCache>
                <c:ptCount val="1"/>
                <c:pt idx="0">
                  <c:v>Primary</c:v>
                </c:pt>
              </c:strCache>
            </c:strRef>
          </c:tx>
          <c:cat>
            <c:strRef>
              <c:f>Sheet4!$A$15:$A$22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strCache>
            </c:strRef>
          </c:cat>
          <c:val>
            <c:numRef>
              <c:f>Sheet4!$B$15:$B$22</c:f>
              <c:numCache>
                <c:formatCode>General</c:formatCode>
                <c:ptCount val="8"/>
                <c:pt idx="0">
                  <c:v>182.613</c:v>
                </c:pt>
                <c:pt idx="1">
                  <c:v>182.613</c:v>
                </c:pt>
                <c:pt idx="2">
                  <c:v>182.613</c:v>
                </c:pt>
                <c:pt idx="3">
                  <c:v>182.613</c:v>
                </c:pt>
                <c:pt idx="4">
                  <c:v>182.613</c:v>
                </c:pt>
                <c:pt idx="5">
                  <c:v>182.613</c:v>
                </c:pt>
                <c:pt idx="6">
                  <c:v>182.613</c:v>
                </c:pt>
                <c:pt idx="7">
                  <c:v>182.613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Sheet4!$C$14</c:f>
              <c:strCache>
                <c:ptCount val="1"/>
                <c:pt idx="0">
                  <c:v>Local latest</c:v>
                </c:pt>
              </c:strCache>
            </c:strRef>
          </c:tx>
          <c:cat>
            <c:strRef>
              <c:f>Sheet4!$A$15:$A$22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strCache>
            </c:strRef>
          </c:cat>
          <c:val>
            <c:numRef>
              <c:f>Sheet4!$C$15:$C$22</c:f>
              <c:numCache>
                <c:formatCode>General</c:formatCode>
                <c:ptCount val="8"/>
                <c:pt idx="0">
                  <c:v>58.305</c:v>
                </c:pt>
                <c:pt idx="1">
                  <c:v>58.305</c:v>
                </c:pt>
                <c:pt idx="2">
                  <c:v>58.305</c:v>
                </c:pt>
                <c:pt idx="3">
                  <c:v>58.305</c:v>
                </c:pt>
                <c:pt idx="4">
                  <c:v>58.305</c:v>
                </c:pt>
                <c:pt idx="5">
                  <c:v>58.305</c:v>
                </c:pt>
                <c:pt idx="6">
                  <c:v>58.305</c:v>
                </c:pt>
                <c:pt idx="7">
                  <c:v>58.305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Sheet4!$D$14</c:f>
              <c:strCache>
                <c:ptCount val="1"/>
                <c:pt idx="0">
                  <c:v>Yogurt MR</c:v>
                </c:pt>
              </c:strCache>
            </c:strRef>
          </c:tx>
          <c:cat>
            <c:strRef>
              <c:f>Sheet4!$A$15:$A$22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strCache>
            </c:strRef>
          </c:cat>
          <c:val>
            <c:numRef>
              <c:f>Sheet4!$D$15:$D$22</c:f>
              <c:numCache>
                <c:formatCode>General</c:formatCode>
                <c:ptCount val="8"/>
                <c:pt idx="0">
                  <c:v>49.35748799999999</c:v>
                </c:pt>
                <c:pt idx="1">
                  <c:v>31.507095</c:v>
                </c:pt>
                <c:pt idx="2">
                  <c:v>28.831472</c:v>
                </c:pt>
                <c:pt idx="3">
                  <c:v>25.320215</c:v>
                </c:pt>
                <c:pt idx="4">
                  <c:v>25.131164</c:v>
                </c:pt>
                <c:pt idx="5">
                  <c:v>23.468939</c:v>
                </c:pt>
                <c:pt idx="6">
                  <c:v>31.044009</c:v>
                </c:pt>
                <c:pt idx="7">
                  <c:v>29.096656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6465368"/>
        <c:axId val="-2126470984"/>
      </c:lineChart>
      <c:catAx>
        <c:axId val="-2126465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Stale Versions Available at Start Time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26470984"/>
        <c:crosses val="autoZero"/>
        <c:auto val="1"/>
        <c:lblAlgn val="ctr"/>
        <c:lblOffset val="100"/>
        <c:noMultiLvlLbl val="0"/>
      </c:catAx>
      <c:valAx>
        <c:axId val="-21264709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Average Read Latency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ms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6465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113058980835"/>
          <c:y val="0.196761592300962"/>
          <c:w val="0.198407963155549"/>
          <c:h val="0.255525754593176"/>
        </c:manualLayout>
      </c:layout>
      <c:overlay val="1"/>
      <c:spPr>
        <a:solidFill>
          <a:srgbClr val="FFFFFF"/>
        </a:solidFill>
      </c:sp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Sheet5!$B$10</c:f>
              <c:strCache>
                <c:ptCount val="1"/>
                <c:pt idx="0">
                  <c:v>Primary</c:v>
                </c:pt>
              </c:strCache>
            </c:strRef>
          </c:tx>
          <c:cat>
            <c:strRef>
              <c:f>Sheet5!$A$11:$A$15</c:f>
              <c:strCache>
                <c:ptCount val="5"/>
                <c:pt idx="0">
                  <c:v>4KB</c:v>
                </c:pt>
                <c:pt idx="1">
                  <c:v>8KB</c:v>
                </c:pt>
                <c:pt idx="2">
                  <c:v>12KB</c:v>
                </c:pt>
                <c:pt idx="3">
                  <c:v>16KB</c:v>
                </c:pt>
                <c:pt idx="4">
                  <c:v>20KB</c:v>
                </c:pt>
              </c:strCache>
            </c:strRef>
          </c:cat>
          <c:val>
            <c:numRef>
              <c:f>Sheet5!$B$11:$B$15</c:f>
              <c:numCache>
                <c:formatCode>General</c:formatCode>
                <c:ptCount val="5"/>
                <c:pt idx="0">
                  <c:v>123.446</c:v>
                </c:pt>
                <c:pt idx="1">
                  <c:v>130.956</c:v>
                </c:pt>
                <c:pt idx="2">
                  <c:v>139.033426</c:v>
                </c:pt>
                <c:pt idx="3">
                  <c:v>160.175</c:v>
                </c:pt>
                <c:pt idx="4">
                  <c:v>167.788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Sheet5!$C$10</c:f>
              <c:strCache>
                <c:ptCount val="1"/>
                <c:pt idx="0">
                  <c:v>Local latest</c:v>
                </c:pt>
              </c:strCache>
            </c:strRef>
          </c:tx>
          <c:cat>
            <c:strRef>
              <c:f>Sheet5!$A$11:$A$15</c:f>
              <c:strCache>
                <c:ptCount val="5"/>
                <c:pt idx="0">
                  <c:v>4KB</c:v>
                </c:pt>
                <c:pt idx="1">
                  <c:v>8KB</c:v>
                </c:pt>
                <c:pt idx="2">
                  <c:v>12KB</c:v>
                </c:pt>
                <c:pt idx="3">
                  <c:v>16KB</c:v>
                </c:pt>
                <c:pt idx="4">
                  <c:v>20KB</c:v>
                </c:pt>
              </c:strCache>
            </c:strRef>
          </c:cat>
          <c:val>
            <c:numRef>
              <c:f>Sheet5!$C$11:$C$15</c:f>
              <c:numCache>
                <c:formatCode>General</c:formatCode>
                <c:ptCount val="5"/>
                <c:pt idx="0">
                  <c:v>22.126899</c:v>
                </c:pt>
                <c:pt idx="1">
                  <c:v>33.796598</c:v>
                </c:pt>
                <c:pt idx="2">
                  <c:v>49.087426</c:v>
                </c:pt>
                <c:pt idx="3">
                  <c:v>67.449</c:v>
                </c:pt>
                <c:pt idx="4">
                  <c:v>87.11287499999999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Sheet5!$D$10</c:f>
              <c:strCache>
                <c:ptCount val="1"/>
                <c:pt idx="0">
                  <c:v>Yogurt MR</c:v>
                </c:pt>
              </c:strCache>
            </c:strRef>
          </c:tx>
          <c:cat>
            <c:strRef>
              <c:f>Sheet5!$A$11:$A$15</c:f>
              <c:strCache>
                <c:ptCount val="5"/>
                <c:pt idx="0">
                  <c:v>4KB</c:v>
                </c:pt>
                <c:pt idx="1">
                  <c:v>8KB</c:v>
                </c:pt>
                <c:pt idx="2">
                  <c:v>12KB</c:v>
                </c:pt>
                <c:pt idx="3">
                  <c:v>16KB</c:v>
                </c:pt>
                <c:pt idx="4">
                  <c:v>20KB</c:v>
                </c:pt>
              </c:strCache>
            </c:strRef>
          </c:cat>
          <c:val>
            <c:numRef>
              <c:f>Sheet5!$D$11:$D$15</c:f>
              <c:numCache>
                <c:formatCode>General</c:formatCode>
                <c:ptCount val="5"/>
                <c:pt idx="0">
                  <c:v>18.905674</c:v>
                </c:pt>
                <c:pt idx="1">
                  <c:v>23.166007</c:v>
                </c:pt>
                <c:pt idx="2">
                  <c:v>32.698663</c:v>
                </c:pt>
                <c:pt idx="3">
                  <c:v>39.730475</c:v>
                </c:pt>
                <c:pt idx="4">
                  <c:v>45.183792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5150840"/>
        <c:axId val="-2125145320"/>
      </c:lineChart>
      <c:catAx>
        <c:axId val="-2125150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Key-Value Pair Size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25145320"/>
        <c:crosses val="autoZero"/>
        <c:auto val="1"/>
        <c:lblAlgn val="ctr"/>
        <c:lblOffset val="100"/>
        <c:noMultiLvlLbl val="0"/>
      </c:catAx>
      <c:valAx>
        <c:axId val="-2125145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Average Read Latency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ms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5150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6264216972878"/>
          <c:y val="0.311576170166229"/>
          <c:w val="0.21726491833149"/>
          <c:h val="0.266198997852541"/>
        </c:manualLayout>
      </c:layout>
      <c:overlay val="1"/>
      <c:spPr>
        <a:solidFill>
          <a:srgbClr val="FFFFFF"/>
        </a:solidFill>
      </c:sp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2 items</c:v>
                </c:pt>
              </c:strCache>
            </c:strRef>
          </c:tx>
          <c:cat>
            <c:strRef>
              <c:f>Sheet3!$A$2:$A$17</c:f>
              <c:strCach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Sheet3!$B$2:$B$17</c:f>
              <c:numCache>
                <c:formatCode>General</c:formatCode>
                <c:ptCount val="16"/>
                <c:pt idx="0">
                  <c:v>1071.471</c:v>
                </c:pt>
                <c:pt idx="1">
                  <c:v>989.913</c:v>
                </c:pt>
                <c:pt idx="2">
                  <c:v>939.9713333</c:v>
                </c:pt>
                <c:pt idx="3">
                  <c:v>973.3663333</c:v>
                </c:pt>
                <c:pt idx="4">
                  <c:v>916.5669999999982</c:v>
                </c:pt>
                <c:pt idx="5">
                  <c:v>933.8933333</c:v>
                </c:pt>
                <c:pt idx="6">
                  <c:v>996.8009999999994</c:v>
                </c:pt>
                <c:pt idx="7">
                  <c:v>994.309</c:v>
                </c:pt>
                <c:pt idx="8">
                  <c:v>955.4156666999977</c:v>
                </c:pt>
                <c:pt idx="9">
                  <c:v>964.069</c:v>
                </c:pt>
                <c:pt idx="10">
                  <c:v>967.1396666999982</c:v>
                </c:pt>
                <c:pt idx="11">
                  <c:v>942.7073333</c:v>
                </c:pt>
                <c:pt idx="12">
                  <c:v>987.6373333</c:v>
                </c:pt>
                <c:pt idx="13">
                  <c:v>989.5116666999978</c:v>
                </c:pt>
                <c:pt idx="14">
                  <c:v>946.003</c:v>
                </c:pt>
                <c:pt idx="15">
                  <c:v>923.7943333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4 items</c:v>
                </c:pt>
              </c:strCache>
            </c:strRef>
          </c:tx>
          <c:cat>
            <c:strRef>
              <c:f>Sheet3!$A$2:$A$17</c:f>
              <c:strCach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Sheet3!$C$2:$C$17</c:f>
              <c:numCache>
                <c:formatCode>General</c:formatCode>
                <c:ptCount val="16"/>
                <c:pt idx="0">
                  <c:v>1092.689333</c:v>
                </c:pt>
                <c:pt idx="1">
                  <c:v>999.6943333</c:v>
                </c:pt>
                <c:pt idx="2">
                  <c:v>859.7806667</c:v>
                </c:pt>
                <c:pt idx="3">
                  <c:v>859.181</c:v>
                </c:pt>
                <c:pt idx="4">
                  <c:v>819.5053333</c:v>
                </c:pt>
                <c:pt idx="5">
                  <c:v>831.2986667</c:v>
                </c:pt>
                <c:pt idx="6">
                  <c:v>825.4193333</c:v>
                </c:pt>
                <c:pt idx="7">
                  <c:v>876.4606666999972</c:v>
                </c:pt>
                <c:pt idx="8">
                  <c:v>823.1376666999975</c:v>
                </c:pt>
                <c:pt idx="9">
                  <c:v>833.1316666999978</c:v>
                </c:pt>
                <c:pt idx="10">
                  <c:v>847.0886667</c:v>
                </c:pt>
                <c:pt idx="11">
                  <c:v>834.1503333</c:v>
                </c:pt>
                <c:pt idx="12">
                  <c:v>828.1873333</c:v>
                </c:pt>
                <c:pt idx="13">
                  <c:v>841.6813333</c:v>
                </c:pt>
                <c:pt idx="14">
                  <c:v>872.8933333</c:v>
                </c:pt>
                <c:pt idx="15">
                  <c:v>857.8256666999973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8 items</c:v>
                </c:pt>
              </c:strCache>
            </c:strRef>
          </c:tx>
          <c:cat>
            <c:strRef>
              <c:f>Sheet3!$A$2:$A$17</c:f>
              <c:strCach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Sheet3!$D$2:$D$17</c:f>
              <c:numCache>
                <c:formatCode>General</c:formatCode>
                <c:ptCount val="16"/>
                <c:pt idx="0">
                  <c:v>1053.258333</c:v>
                </c:pt>
                <c:pt idx="1">
                  <c:v>997.6893333</c:v>
                </c:pt>
                <c:pt idx="2">
                  <c:v>892.873</c:v>
                </c:pt>
                <c:pt idx="3">
                  <c:v>811.1783333</c:v>
                </c:pt>
                <c:pt idx="4">
                  <c:v>793.0716666999994</c:v>
                </c:pt>
                <c:pt idx="5">
                  <c:v>749.6006666999994</c:v>
                </c:pt>
                <c:pt idx="6">
                  <c:v>698.5113333</c:v>
                </c:pt>
                <c:pt idx="7">
                  <c:v>624.175</c:v>
                </c:pt>
                <c:pt idx="8">
                  <c:v>642.0966666999982</c:v>
                </c:pt>
                <c:pt idx="9">
                  <c:v>646.886</c:v>
                </c:pt>
                <c:pt idx="10">
                  <c:v>670.7706667</c:v>
                </c:pt>
                <c:pt idx="11">
                  <c:v>654.9743333</c:v>
                </c:pt>
                <c:pt idx="12">
                  <c:v>657.3689999999983</c:v>
                </c:pt>
                <c:pt idx="13">
                  <c:v>630.626</c:v>
                </c:pt>
                <c:pt idx="14">
                  <c:v>666.6856667</c:v>
                </c:pt>
                <c:pt idx="15">
                  <c:v>642.203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16 items</c:v>
                </c:pt>
              </c:strCache>
            </c:strRef>
          </c:tx>
          <c:cat>
            <c:strRef>
              <c:f>Sheet3!$A$2:$A$17</c:f>
              <c:strCach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Sheet3!$E$2:$E$17</c:f>
              <c:numCache>
                <c:formatCode>General</c:formatCode>
                <c:ptCount val="16"/>
                <c:pt idx="0">
                  <c:v>1002.933667</c:v>
                </c:pt>
                <c:pt idx="1">
                  <c:v>1016.330333</c:v>
                </c:pt>
                <c:pt idx="2">
                  <c:v>892.3673332999994</c:v>
                </c:pt>
                <c:pt idx="3">
                  <c:v>883.7366666999981</c:v>
                </c:pt>
                <c:pt idx="4">
                  <c:v>805.8609999999979</c:v>
                </c:pt>
                <c:pt idx="5">
                  <c:v>752.3323333</c:v>
                </c:pt>
                <c:pt idx="6">
                  <c:v>676.2976666999994</c:v>
                </c:pt>
                <c:pt idx="7">
                  <c:v>680.4066666999976</c:v>
                </c:pt>
                <c:pt idx="8">
                  <c:v>596.62</c:v>
                </c:pt>
                <c:pt idx="9">
                  <c:v>575.246</c:v>
                </c:pt>
                <c:pt idx="10">
                  <c:v>530.9153333</c:v>
                </c:pt>
                <c:pt idx="11">
                  <c:v>521.7823333</c:v>
                </c:pt>
                <c:pt idx="12">
                  <c:v>460.8473333</c:v>
                </c:pt>
                <c:pt idx="13">
                  <c:v>433.9163332999985</c:v>
                </c:pt>
                <c:pt idx="14">
                  <c:v>421.7193333</c:v>
                </c:pt>
                <c:pt idx="15">
                  <c:v>433.312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4206152"/>
        <c:axId val="-2124200552"/>
      </c:lineChart>
      <c:catAx>
        <c:axId val="-2124206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Allowed Staleness (# of updates)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24200552"/>
        <c:crosses val="autoZero"/>
        <c:auto val="1"/>
        <c:lblAlgn val="ctr"/>
        <c:lblOffset val="100"/>
        <c:noMultiLvlLbl val="0"/>
      </c:catAx>
      <c:valAx>
        <c:axId val="-2124200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Read Latency (us)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4206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087467191601"/>
          <c:y val="0.642750801983085"/>
          <c:w val="0.573014216972878"/>
          <c:h val="0.108016914552348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30%</c:v>
                </c:pt>
              </c:strCache>
            </c:strRef>
          </c:tx>
          <c:cat>
            <c:strRef>
              <c:f>Sheet2!$A$2:$A$17</c:f>
              <c:strCach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Sheet2!$B$2:$B$17</c:f>
              <c:numCache>
                <c:formatCode>General</c:formatCode>
                <c:ptCount val="16"/>
                <c:pt idx="0">
                  <c:v>19356.346</c:v>
                </c:pt>
                <c:pt idx="1">
                  <c:v>18626.49</c:v>
                </c:pt>
                <c:pt idx="2">
                  <c:v>18105.999</c:v>
                </c:pt>
                <c:pt idx="3">
                  <c:v>18027.3</c:v>
                </c:pt>
                <c:pt idx="4">
                  <c:v>17864.799</c:v>
                </c:pt>
                <c:pt idx="5">
                  <c:v>17792.215</c:v>
                </c:pt>
                <c:pt idx="6">
                  <c:v>17934.686</c:v>
                </c:pt>
                <c:pt idx="7">
                  <c:v>18324.572</c:v>
                </c:pt>
                <c:pt idx="8">
                  <c:v>18239.578</c:v>
                </c:pt>
                <c:pt idx="9">
                  <c:v>17813.499</c:v>
                </c:pt>
                <c:pt idx="10">
                  <c:v>17569.175</c:v>
                </c:pt>
                <c:pt idx="11">
                  <c:v>17453.648</c:v>
                </c:pt>
                <c:pt idx="12">
                  <c:v>17511.816</c:v>
                </c:pt>
                <c:pt idx="13">
                  <c:v>17355.967</c:v>
                </c:pt>
                <c:pt idx="14">
                  <c:v>17307.413</c:v>
                </c:pt>
                <c:pt idx="15">
                  <c:v>17322.653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50%</c:v>
                </c:pt>
              </c:strCache>
            </c:strRef>
          </c:tx>
          <c:cat>
            <c:strRef>
              <c:f>Sheet2!$A$2:$A$17</c:f>
              <c:strCach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Sheet2!$C$2:$C$17</c:f>
              <c:numCache>
                <c:formatCode>General</c:formatCode>
                <c:ptCount val="16"/>
                <c:pt idx="0">
                  <c:v>17858.144</c:v>
                </c:pt>
                <c:pt idx="1">
                  <c:v>17845.668</c:v>
                </c:pt>
                <c:pt idx="2">
                  <c:v>17991.639</c:v>
                </c:pt>
                <c:pt idx="3">
                  <c:v>17819.684</c:v>
                </c:pt>
                <c:pt idx="4">
                  <c:v>17528.278</c:v>
                </c:pt>
                <c:pt idx="5">
                  <c:v>17334.761</c:v>
                </c:pt>
                <c:pt idx="6">
                  <c:v>17091.381</c:v>
                </c:pt>
                <c:pt idx="7">
                  <c:v>16865.023</c:v>
                </c:pt>
                <c:pt idx="8">
                  <c:v>16638.965</c:v>
                </c:pt>
                <c:pt idx="9">
                  <c:v>16435.985</c:v>
                </c:pt>
                <c:pt idx="10">
                  <c:v>16298.136</c:v>
                </c:pt>
                <c:pt idx="11">
                  <c:v>16241.898</c:v>
                </c:pt>
                <c:pt idx="12">
                  <c:v>16139.548</c:v>
                </c:pt>
                <c:pt idx="13">
                  <c:v>16037.727</c:v>
                </c:pt>
                <c:pt idx="14">
                  <c:v>16069.605</c:v>
                </c:pt>
                <c:pt idx="15">
                  <c:v>15806.823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70%</c:v>
                </c:pt>
              </c:strCache>
            </c:strRef>
          </c:tx>
          <c:cat>
            <c:strRef>
              <c:f>Sheet2!$A$2:$A$17</c:f>
              <c:strCach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Sheet2!$D$2:$D$17</c:f>
              <c:numCache>
                <c:formatCode>General</c:formatCode>
                <c:ptCount val="16"/>
                <c:pt idx="0">
                  <c:v>17352.801</c:v>
                </c:pt>
                <c:pt idx="1">
                  <c:v>16732.446</c:v>
                </c:pt>
                <c:pt idx="2">
                  <c:v>16230.361</c:v>
                </c:pt>
                <c:pt idx="3">
                  <c:v>15710.734</c:v>
                </c:pt>
                <c:pt idx="4">
                  <c:v>15267.951</c:v>
                </c:pt>
                <c:pt idx="5">
                  <c:v>14879.34</c:v>
                </c:pt>
                <c:pt idx="6">
                  <c:v>14551.605</c:v>
                </c:pt>
                <c:pt idx="7">
                  <c:v>14353.102</c:v>
                </c:pt>
                <c:pt idx="8">
                  <c:v>14173.435</c:v>
                </c:pt>
                <c:pt idx="9">
                  <c:v>14156.455</c:v>
                </c:pt>
                <c:pt idx="10">
                  <c:v>14119.263</c:v>
                </c:pt>
                <c:pt idx="11">
                  <c:v>14085.53</c:v>
                </c:pt>
                <c:pt idx="12">
                  <c:v>14105.368</c:v>
                </c:pt>
                <c:pt idx="13">
                  <c:v>14107.904</c:v>
                </c:pt>
                <c:pt idx="14">
                  <c:v>14208.426</c:v>
                </c:pt>
                <c:pt idx="15">
                  <c:v>14142.393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90%</c:v>
                </c:pt>
              </c:strCache>
            </c:strRef>
          </c:tx>
          <c:cat>
            <c:strRef>
              <c:f>Sheet2!$A$2:$A$17</c:f>
              <c:strCach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strCache>
            </c:strRef>
          </c:cat>
          <c:val>
            <c:numRef>
              <c:f>Sheet2!$E$2:$E$17</c:f>
              <c:numCache>
                <c:formatCode>General</c:formatCode>
                <c:ptCount val="16"/>
                <c:pt idx="0">
                  <c:v>18544.249</c:v>
                </c:pt>
                <c:pt idx="1">
                  <c:v>17030.329</c:v>
                </c:pt>
                <c:pt idx="2">
                  <c:v>16012.305</c:v>
                </c:pt>
                <c:pt idx="3">
                  <c:v>14811.072</c:v>
                </c:pt>
                <c:pt idx="4">
                  <c:v>14264.305</c:v>
                </c:pt>
                <c:pt idx="5">
                  <c:v>14024.294</c:v>
                </c:pt>
                <c:pt idx="6">
                  <c:v>13394.015</c:v>
                </c:pt>
                <c:pt idx="7">
                  <c:v>12669.992</c:v>
                </c:pt>
                <c:pt idx="8">
                  <c:v>12579.57</c:v>
                </c:pt>
                <c:pt idx="9">
                  <c:v>12616.076</c:v>
                </c:pt>
                <c:pt idx="10">
                  <c:v>12099.689</c:v>
                </c:pt>
                <c:pt idx="11">
                  <c:v>12255.042</c:v>
                </c:pt>
                <c:pt idx="12">
                  <c:v>11968.78</c:v>
                </c:pt>
                <c:pt idx="13">
                  <c:v>11369.119</c:v>
                </c:pt>
                <c:pt idx="14">
                  <c:v>11643.028</c:v>
                </c:pt>
                <c:pt idx="15">
                  <c:v>12098.627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5353256"/>
        <c:axId val="2095332648"/>
      </c:lineChart>
      <c:catAx>
        <c:axId val="2095353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Allowed Staleness (# of updates)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095332648"/>
        <c:crosses val="autoZero"/>
        <c:auto val="1"/>
        <c:lblAlgn val="ctr"/>
        <c:lblOffset val="100"/>
        <c:noMultiLvlLbl val="0"/>
      </c:catAx>
      <c:valAx>
        <c:axId val="20953326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Read Latency (us)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95353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9971839457568"/>
          <c:y val="0.0696514251508035"/>
          <c:w val="0.573014216972878"/>
          <c:h val="0.108016914552348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128MB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2389.238</c:v>
                </c:pt>
                <c:pt idx="1">
                  <c:v>346.095</c:v>
                </c:pt>
                <c:pt idx="2">
                  <c:v>335.301</c:v>
                </c:pt>
                <c:pt idx="3">
                  <c:v>333.962</c:v>
                </c:pt>
                <c:pt idx="4">
                  <c:v>331.41</c:v>
                </c:pt>
                <c:pt idx="5">
                  <c:v>333.246</c:v>
                </c:pt>
                <c:pt idx="6">
                  <c:v>331.014</c:v>
                </c:pt>
                <c:pt idx="7">
                  <c:v>332.604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256MB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3591.141</c:v>
                </c:pt>
                <c:pt idx="1">
                  <c:v>422.942</c:v>
                </c:pt>
                <c:pt idx="2">
                  <c:v>401.539</c:v>
                </c:pt>
                <c:pt idx="3">
                  <c:v>474.713</c:v>
                </c:pt>
                <c:pt idx="4">
                  <c:v>385.879</c:v>
                </c:pt>
                <c:pt idx="5">
                  <c:v>384.91</c:v>
                </c:pt>
                <c:pt idx="6">
                  <c:v>386.336</c:v>
                </c:pt>
                <c:pt idx="7">
                  <c:v>385.228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512MB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4041.621</c:v>
                </c:pt>
                <c:pt idx="1">
                  <c:v>567.8509999999977</c:v>
                </c:pt>
                <c:pt idx="2">
                  <c:v>394.184</c:v>
                </c:pt>
                <c:pt idx="3">
                  <c:v>386.403</c:v>
                </c:pt>
                <c:pt idx="4">
                  <c:v>384.617</c:v>
                </c:pt>
                <c:pt idx="5">
                  <c:v>382.965</c:v>
                </c:pt>
                <c:pt idx="6">
                  <c:v>385.614</c:v>
                </c:pt>
                <c:pt idx="7">
                  <c:v>383.846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1024MB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7548.289</c:v>
                </c:pt>
                <c:pt idx="1">
                  <c:v>1254.474</c:v>
                </c:pt>
                <c:pt idx="2">
                  <c:v>485.04</c:v>
                </c:pt>
                <c:pt idx="3">
                  <c:v>424.568</c:v>
                </c:pt>
                <c:pt idx="4">
                  <c:v>386.367</c:v>
                </c:pt>
                <c:pt idx="5">
                  <c:v>389.891</c:v>
                </c:pt>
                <c:pt idx="6">
                  <c:v>389.207</c:v>
                </c:pt>
                <c:pt idx="7">
                  <c:v>388.9859999999989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8443752"/>
        <c:axId val="-2128449352"/>
      </c:lineChart>
      <c:catAx>
        <c:axId val="-2128443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Allowed Staleness (# of updates)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128449352"/>
        <c:crosses val="autoZero"/>
        <c:auto val="1"/>
        <c:lblAlgn val="ctr"/>
        <c:lblOffset val="100"/>
        <c:noMultiLvlLbl val="0"/>
      </c:catAx>
      <c:valAx>
        <c:axId val="-2128449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 Read Latency (us)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8443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544787247478"/>
          <c:y val="0.0742703670963045"/>
          <c:w val="0.163194444444444"/>
          <c:h val="0.348049450872171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24D1-D881-D149-9E02-2F68CAA21FC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C736A-7451-4C4D-A738-FB679B2A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75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98B3F-0C88-E649-820A-4784C9E2CFA4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59645-7891-2540-A5CE-C6EC26CD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10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63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3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93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3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52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61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56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477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41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6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037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30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32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62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71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3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64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36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47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59645-7891-2540-A5CE-C6EC26CD04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9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F020-6EA0-374B-96E3-D1D6BF98606F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96E6-2C54-8E41-9A80-862619CE8EFF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03B7-6F5B-544D-90AA-78B64DE42DF6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064DE-519F-0848-A680-0F73202EBA1A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8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E451-784C-E04B-9074-E9C4E53C563C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13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CDD1-34A4-4241-8B4E-70CEA4155E8C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1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58D4-F9D0-8547-9495-E1EF969F72ED}" type="datetime1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0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C5AB-E71A-9841-BAEB-B97C9DE61C95}" type="datetime1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4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6D407-6796-4E46-AEC3-AAEF07B11039}" type="datetime1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1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8AAF-CD87-A946-9BCC-6FBC54B3E27D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B74E-D82F-0E43-9D55-4C6084297478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8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A7FF9-8DB2-4647-92BE-4EBFC722A86E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868737" y="7085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" y="6670544"/>
            <a:ext cx="9144001" cy="1874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/>
                </a:solidFill>
                <a:latin typeface="Arial"/>
                <a:cs typeface="Arial"/>
              </a:rPr>
              <a:t>ACM Symposium</a:t>
            </a:r>
            <a:r>
              <a:rPr lang="en-US" sz="1050" baseline="0" dirty="0" smtClean="0">
                <a:solidFill>
                  <a:schemeClr val="bg1"/>
                </a:solidFill>
                <a:latin typeface="Arial"/>
                <a:cs typeface="Arial"/>
              </a:rPr>
              <a:t> on Cloud Computing 									Oct 6, 2016 </a:t>
            </a:r>
            <a:endParaRPr lang="en-US" sz="10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6520" y="65785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4194D959-1D1A-1940-95E3-F11CE4E6EC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7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77"/>
            <a:ext cx="7772400" cy="1470025"/>
          </a:xfrm>
        </p:spPr>
        <p:txBody>
          <a:bodyPr/>
          <a:lstStyle/>
          <a:p>
            <a:r>
              <a:rPr lang="en-US" dirty="0" smtClean="0"/>
              <a:t>Towards Weakly Consistent </a:t>
            </a:r>
            <a:br>
              <a:rPr lang="en-US" dirty="0" smtClean="0"/>
            </a:br>
            <a:r>
              <a:rPr lang="en-US" dirty="0" smtClean="0"/>
              <a:t>Local Storage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40712"/>
            <a:ext cx="91440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Ji-Yong Shin</a:t>
            </a:r>
            <a:r>
              <a:rPr lang="en-US" baseline="30000" dirty="0" smtClean="0">
                <a:solidFill>
                  <a:schemeClr val="tx1"/>
                </a:solidFill>
              </a:rPr>
              <a:t>1,2</a:t>
            </a:r>
            <a:r>
              <a:rPr lang="en-US" dirty="0" smtClean="0">
                <a:solidFill>
                  <a:schemeClr val="tx1"/>
                </a:solidFill>
              </a:rPr>
              <a:t>, Mahesh Balakrishnan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Tudor Marian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Jakub</a:t>
            </a:r>
            <a:r>
              <a:rPr lang="en-US" dirty="0" smtClean="0">
                <a:solidFill>
                  <a:schemeClr val="tx1"/>
                </a:solidFill>
              </a:rPr>
              <a:t> Szefer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Hakim Weatherspoon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baseline="30000" dirty="0" smtClean="0">
              <a:solidFill>
                <a:schemeClr val="tx1"/>
              </a:solidFill>
            </a:endParaRPr>
          </a:p>
          <a:p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Cornell University, 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Yale University, 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Google</a:t>
            </a:r>
          </a:p>
        </p:txBody>
      </p:sp>
    </p:spTree>
    <p:extLst>
      <p:ext uri="{BB962C8B-B14F-4D97-AF65-F5344CB8AC3E}">
        <p14:creationId xmlns:p14="http://schemas.microsoft.com/office/powerpoint/2010/main" val="309201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57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StaleStore</a:t>
            </a:r>
            <a:r>
              <a:rPr lang="en-US" sz="4000" dirty="0" smtClean="0"/>
              <a:t>: Consistency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0224"/>
            <a:ext cx="9144000" cy="4873096"/>
          </a:xfrm>
        </p:spPr>
        <p:txBody>
          <a:bodyPr>
            <a:noAutofit/>
          </a:bodyPr>
          <a:lstStyle/>
          <a:p>
            <a:r>
              <a:rPr lang="en-US" dirty="0" smtClean="0"/>
              <a:t>Distributed (client-centric) consistency semantics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Per-client, per-object </a:t>
            </a:r>
            <a:r>
              <a:rPr lang="en-US" sz="3200" dirty="0" smtClean="0"/>
              <a:t>guarantees for reads</a:t>
            </a:r>
          </a:p>
          <a:p>
            <a:pPr marL="457200" lvl="1" indent="0">
              <a:buNone/>
            </a:pPr>
            <a:endParaRPr lang="en-US" sz="1050" dirty="0" smtClean="0"/>
          </a:p>
          <a:p>
            <a:pPr marL="457200" lvl="1" indent="0">
              <a:buNone/>
            </a:pPr>
            <a:endParaRPr lang="en-US" sz="1050" dirty="0" smtClean="0"/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Bounded staleness</a:t>
            </a:r>
          </a:p>
          <a:p>
            <a:pPr lvl="1">
              <a:lnSpc>
                <a:spcPct val="110000"/>
              </a:lnSpc>
            </a:pPr>
            <a:r>
              <a:rPr lang="en-US" sz="3200" dirty="0" smtClean="0"/>
              <a:t>Read-my-writes</a:t>
            </a:r>
          </a:p>
          <a:p>
            <a:pPr lvl="1">
              <a:lnSpc>
                <a:spcPct val="110000"/>
              </a:lnSpc>
            </a:pPr>
            <a:r>
              <a:rPr lang="en-US" sz="3200" b="1" dirty="0"/>
              <a:t>Monotonic-</a:t>
            </a:r>
            <a:r>
              <a:rPr lang="en-US" sz="3200" b="1" dirty="0" smtClean="0"/>
              <a:t>reads</a:t>
            </a:r>
            <a:r>
              <a:rPr lang="en-US" sz="1800" b="1" dirty="0" smtClean="0"/>
              <a:t>: </a:t>
            </a:r>
            <a:br>
              <a:rPr lang="en-US" sz="1800" b="1" dirty="0" smtClean="0"/>
            </a:br>
            <a:r>
              <a:rPr lang="en-US" dirty="0" smtClean="0">
                <a:solidFill>
                  <a:srgbClr val="0000FF"/>
                </a:solidFill>
              </a:rPr>
              <a:t>A client reads an object that is the same or later version than the version that was last read by the same client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5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StaleStore</a:t>
            </a:r>
            <a:r>
              <a:rPr lang="en-US" dirty="0" smtClean="0"/>
              <a:t>: Target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applications</a:t>
            </a:r>
          </a:p>
          <a:p>
            <a:pPr lvl="1"/>
            <a:r>
              <a:rPr lang="en-US" dirty="0" smtClean="0"/>
              <a:t>Aware of distributed</a:t>
            </a:r>
            <a:r>
              <a:rPr lang="en-US" dirty="0"/>
              <a:t> </a:t>
            </a:r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Can deal with data staleness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Server applications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provide per client guarantees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5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StaleStore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Yogurt: An </a:t>
            </a:r>
            <a:r>
              <a:rPr lang="en-US" b="1" dirty="0"/>
              <a:t>I</a:t>
            </a:r>
            <a:r>
              <a:rPr lang="en-US" b="1" dirty="0" smtClean="0"/>
              <a:t>nstance of </a:t>
            </a:r>
            <a:r>
              <a:rPr lang="en-US" b="1" dirty="0" err="1" smtClean="0"/>
              <a:t>StaleStore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Evaluation</a:t>
            </a:r>
          </a:p>
          <a:p>
            <a:endParaRPr lang="en-US" dirty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2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Yogurt: A Block-Level </a:t>
            </a:r>
            <a:r>
              <a:rPr lang="en-US" dirty="0" err="1" smtClean="0"/>
              <a:t>StaleStore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134"/>
            <a:ext cx="8229600" cy="48900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log-structured disk array </a:t>
            </a:r>
            <a:r>
              <a:rPr lang="en-US" sz="2800" dirty="0"/>
              <a:t>with </a:t>
            </a:r>
            <a:r>
              <a:rPr lang="en-US" sz="2800" dirty="0" smtClean="0"/>
              <a:t>cache </a:t>
            </a:r>
            <a:r>
              <a:rPr lang="en-US" sz="1050" dirty="0" smtClean="0"/>
              <a:t>[Shin et al., FAST</a:t>
            </a:r>
            <a:r>
              <a:rPr lang="en-US" sz="1050" dirty="0"/>
              <a:t>’13</a:t>
            </a:r>
            <a:r>
              <a:rPr lang="en-US" sz="1050" dirty="0" smtClean="0"/>
              <a:t>]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(Linux kernel module)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Prefer to read from non-logging disks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Prefer to read from the most idle disk</a:t>
            </a:r>
            <a:endParaRPr lang="en-US" sz="1400" dirty="0" smtClean="0">
              <a:solidFill>
                <a:srgbClr val="0000FF"/>
              </a:solidFill>
            </a:endParaRPr>
          </a:p>
          <a:p>
            <a:endParaRPr lang="en-US" sz="2800" dirty="0"/>
          </a:p>
        </p:txBody>
      </p:sp>
      <p:sp>
        <p:nvSpPr>
          <p:cNvPr id="7" name="Can 6"/>
          <p:cNvSpPr/>
          <p:nvPr/>
        </p:nvSpPr>
        <p:spPr>
          <a:xfrm>
            <a:off x="457200" y="4862816"/>
            <a:ext cx="2276704" cy="1315821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9067" y="5400587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78392" y="5400587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9067" y="5400587"/>
            <a:ext cx="709325" cy="205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78392" y="5400587"/>
            <a:ext cx="709325" cy="205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>
            <a:off x="3433648" y="4862816"/>
            <a:ext cx="2276704" cy="1315821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45515" y="5400587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54840" y="5400587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45515" y="5400587"/>
            <a:ext cx="709325" cy="205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54840" y="5400587"/>
            <a:ext cx="709325" cy="205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n 32"/>
          <p:cNvSpPr/>
          <p:nvPr/>
        </p:nvSpPr>
        <p:spPr>
          <a:xfrm>
            <a:off x="6410096" y="4862816"/>
            <a:ext cx="2276704" cy="1315821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821963" y="5400587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531288" y="5400587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821963" y="5400587"/>
            <a:ext cx="709325" cy="205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531289" y="5400587"/>
            <a:ext cx="709324" cy="208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Elbow Connector 63"/>
          <p:cNvCxnSpPr>
            <a:stCxn id="33" idx="3"/>
          </p:cNvCxnSpPr>
          <p:nvPr/>
        </p:nvCxnSpPr>
        <p:spPr>
          <a:xfrm rot="5400000">
            <a:off x="4569355" y="3199544"/>
            <a:ext cx="12700" cy="5958187"/>
          </a:xfrm>
          <a:prstGeom prst="bentConnector4">
            <a:avLst>
              <a:gd name="adj1" fmla="val 2974992"/>
              <a:gd name="adj2" fmla="val 100069"/>
            </a:avLst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4713581" y="3407703"/>
            <a:ext cx="3973220" cy="1205748"/>
            <a:chOff x="4906506" y="2824161"/>
            <a:chExt cx="3068110" cy="1205748"/>
          </a:xfrm>
        </p:grpSpPr>
        <p:sp>
          <p:nvSpPr>
            <p:cNvPr id="73" name="Rectangle 72"/>
            <p:cNvSpPr/>
            <p:nvPr/>
          </p:nvSpPr>
          <p:spPr>
            <a:xfrm>
              <a:off x="5806418" y="3316459"/>
              <a:ext cx="2168198" cy="713450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06506" y="2824161"/>
              <a:ext cx="21939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Cache</a:t>
              </a:r>
              <a:endParaRPr lang="en-US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457200" y="5801054"/>
            <a:ext cx="227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Disk  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433648" y="5801054"/>
            <a:ext cx="227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Disk  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410096" y="5768788"/>
            <a:ext cx="227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Disk  2</a:t>
            </a:r>
            <a:endParaRPr lang="en-US" dirty="0"/>
          </a:p>
        </p:txBody>
      </p:sp>
      <p:sp>
        <p:nvSpPr>
          <p:cNvPr id="44" name="Down Arrow 43"/>
          <p:cNvSpPr/>
          <p:nvPr/>
        </p:nvSpPr>
        <p:spPr>
          <a:xfrm>
            <a:off x="6875876" y="3054994"/>
            <a:ext cx="1350006" cy="2322709"/>
          </a:xfrm>
          <a:prstGeom prst="downArrow">
            <a:avLst>
              <a:gd name="adj1" fmla="val 50000"/>
              <a:gd name="adj2" fmla="val 359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Log</a:t>
            </a:r>
            <a:endParaRPr lang="en-US" sz="2400" dirty="0"/>
          </a:p>
        </p:txBody>
      </p:sp>
      <p:sp>
        <p:nvSpPr>
          <p:cNvPr id="79" name="Down Arrow 78"/>
          <p:cNvSpPr/>
          <p:nvPr/>
        </p:nvSpPr>
        <p:spPr>
          <a:xfrm>
            <a:off x="6297713" y="2688851"/>
            <a:ext cx="1456644" cy="1180517"/>
          </a:xfrm>
          <a:prstGeom prst="downArrow">
            <a:avLst>
              <a:gd name="adj1" fmla="val 59425"/>
              <a:gd name="adj2" fmla="val 3592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81" name="Down Arrow 80"/>
          <p:cNvSpPr/>
          <p:nvPr/>
        </p:nvSpPr>
        <p:spPr>
          <a:xfrm>
            <a:off x="3256937" y="3707182"/>
            <a:ext cx="1456644" cy="1180517"/>
          </a:xfrm>
          <a:prstGeom prst="downArrow">
            <a:avLst>
              <a:gd name="adj1" fmla="val 59425"/>
              <a:gd name="adj2" fmla="val 3592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82" name="Down Arrow 81"/>
          <p:cNvSpPr/>
          <p:nvPr/>
        </p:nvSpPr>
        <p:spPr>
          <a:xfrm>
            <a:off x="224375" y="3709540"/>
            <a:ext cx="1456644" cy="1180517"/>
          </a:xfrm>
          <a:prstGeom prst="downArrow">
            <a:avLst>
              <a:gd name="adj1" fmla="val 59425"/>
              <a:gd name="adj2" fmla="val 3592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83" name="Down Arrow 82"/>
          <p:cNvSpPr/>
          <p:nvPr/>
        </p:nvSpPr>
        <p:spPr>
          <a:xfrm>
            <a:off x="6450113" y="4027556"/>
            <a:ext cx="505848" cy="1350146"/>
          </a:xfrm>
          <a:prstGeom prst="downArrow">
            <a:avLst>
              <a:gd name="adj1" fmla="val 59425"/>
              <a:gd name="adj2" fmla="val 3592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5" name="Down Arrow 74"/>
          <p:cNvSpPr/>
          <p:nvPr/>
        </p:nvSpPr>
        <p:spPr>
          <a:xfrm>
            <a:off x="5755686" y="4016114"/>
            <a:ext cx="1880421" cy="137303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Slow read</a:t>
            </a:r>
          </a:p>
          <a:p>
            <a:pPr algn="ctr"/>
            <a:r>
              <a:rPr lang="en-US" sz="2000" dirty="0" smtClean="0"/>
              <a:t>(latest)</a:t>
            </a:r>
          </a:p>
        </p:txBody>
      </p:sp>
      <p:sp>
        <p:nvSpPr>
          <p:cNvPr id="84" name="Down Arrow 83"/>
          <p:cNvSpPr/>
          <p:nvPr/>
        </p:nvSpPr>
        <p:spPr>
          <a:xfrm>
            <a:off x="306399" y="3704824"/>
            <a:ext cx="1880421" cy="118287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Fast</a:t>
            </a:r>
          </a:p>
          <a:p>
            <a:pPr algn="ctr"/>
            <a:r>
              <a:rPr lang="en-US" sz="2000" dirty="0" smtClean="0"/>
              <a:t>read</a:t>
            </a:r>
          </a:p>
          <a:p>
            <a:pPr algn="ctr"/>
            <a:r>
              <a:rPr lang="en-US" sz="2000" dirty="0" smtClean="0"/>
              <a:t>(stale)</a:t>
            </a:r>
            <a:endParaRPr lang="en-US" sz="2000" dirty="0"/>
          </a:p>
        </p:txBody>
      </p:sp>
      <p:sp>
        <p:nvSpPr>
          <p:cNvPr id="85" name="Down Arrow 84"/>
          <p:cNvSpPr/>
          <p:nvPr/>
        </p:nvSpPr>
        <p:spPr>
          <a:xfrm>
            <a:off x="3332915" y="3709540"/>
            <a:ext cx="1880421" cy="118287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Fast</a:t>
            </a:r>
          </a:p>
          <a:p>
            <a:pPr algn="ctr"/>
            <a:r>
              <a:rPr lang="en-US" sz="2000" dirty="0" smtClean="0"/>
              <a:t>read</a:t>
            </a:r>
          </a:p>
          <a:p>
            <a:pPr algn="ctr"/>
            <a:r>
              <a:rPr lang="en-US" sz="2000" dirty="0" smtClean="0"/>
              <a:t>(stale)</a:t>
            </a:r>
            <a:endParaRPr lang="en-US" sz="2000" dirty="0"/>
          </a:p>
        </p:txBody>
      </p:sp>
      <p:sp>
        <p:nvSpPr>
          <p:cNvPr id="95" name="Rectangle 94"/>
          <p:cNvSpPr/>
          <p:nvPr/>
        </p:nvSpPr>
        <p:spPr>
          <a:xfrm>
            <a:off x="6821964" y="5606540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531289" y="5606540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845515" y="5608601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554840" y="5608601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869067" y="5608601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578392" y="5608601"/>
            <a:ext cx="709325" cy="205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Arrow Connector 109"/>
          <p:cNvCxnSpPr>
            <a:stCxn id="7" idx="4"/>
            <a:endCxn id="26" idx="2"/>
          </p:cNvCxnSpPr>
          <p:nvPr/>
        </p:nvCxnSpPr>
        <p:spPr>
          <a:xfrm>
            <a:off x="2733904" y="5520727"/>
            <a:ext cx="69974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6" idx="4"/>
            <a:endCxn id="33" idx="2"/>
          </p:cNvCxnSpPr>
          <p:nvPr/>
        </p:nvCxnSpPr>
        <p:spPr>
          <a:xfrm>
            <a:off x="5710352" y="5520727"/>
            <a:ext cx="69974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0" grpId="0" animBg="1"/>
      <p:bldP spid="31" grpId="0" animBg="1"/>
      <p:bldP spid="37" grpId="0" animBg="1"/>
      <p:bldP spid="38" grpId="0" animBg="1"/>
      <p:bldP spid="44" grpId="0" animBg="1"/>
      <p:bldP spid="79" grpId="0" animBg="1"/>
      <p:bldP spid="81" grpId="0" animBg="1"/>
      <p:bldP spid="82" grpId="0" animBg="1"/>
      <p:bldP spid="83" grpId="0" animBg="1"/>
      <p:bldP spid="75" grpId="0" animBg="1"/>
      <p:bldP spid="84" grpId="0" animBg="1"/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Yogurt: Basic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799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>
                <a:solidFill>
                  <a:srgbClr val="0000FF"/>
                </a:solidFill>
              </a:rPr>
              <a:t>Write (Address, Data, Version #)</a:t>
            </a:r>
          </a:p>
          <a:p>
            <a:pPr lvl="1"/>
            <a:r>
              <a:rPr lang="en-US" dirty="0" smtClean="0"/>
              <a:t>Versioned (time-stamped) Write</a:t>
            </a:r>
          </a:p>
          <a:p>
            <a:pPr lvl="1"/>
            <a:r>
              <a:rPr lang="en-US" dirty="0" smtClean="0"/>
              <a:t>Version # constitutes snapshots</a:t>
            </a:r>
          </a:p>
          <a:p>
            <a:pPr marL="0" indent="0">
              <a:buNone/>
            </a:pPr>
            <a:endParaRPr lang="en-US" sz="12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>
                <a:solidFill>
                  <a:srgbClr val="0000FF"/>
                </a:solidFill>
              </a:rPr>
              <a:t>Read (Address, Version #)</a:t>
            </a:r>
          </a:p>
          <a:p>
            <a:pPr lvl="1"/>
            <a:r>
              <a:rPr lang="en-US" dirty="0" smtClean="0"/>
              <a:t>Versioned (time-stamped) Read</a:t>
            </a:r>
          </a:p>
          <a:p>
            <a:endParaRPr lang="en-US" sz="1100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>
                <a:solidFill>
                  <a:srgbClr val="0000FF"/>
                </a:solidFill>
              </a:rPr>
              <a:t>GetCost</a:t>
            </a:r>
            <a:r>
              <a:rPr lang="en-US" sz="3200" dirty="0">
                <a:solidFill>
                  <a:srgbClr val="0000FF"/>
                </a:solidFill>
              </a:rPr>
              <a:t>(Address, Version #)</a:t>
            </a:r>
          </a:p>
          <a:p>
            <a:pPr lvl="1"/>
            <a:r>
              <a:rPr lang="en-US" dirty="0" smtClean="0"/>
              <a:t>Cost </a:t>
            </a:r>
            <a:r>
              <a:rPr lang="en-US" dirty="0"/>
              <a:t>estimation for each version </a:t>
            </a:r>
          </a:p>
          <a:p>
            <a:endParaRPr lang="en-US" sz="11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5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Yogurt Cost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GetCost</a:t>
            </a:r>
            <a:r>
              <a:rPr lang="en-US" dirty="0" smtClean="0"/>
              <a:t>(Address, Version) returns an integer</a:t>
            </a:r>
          </a:p>
          <a:p>
            <a:endParaRPr lang="en-US" dirty="0" smtClean="0"/>
          </a:p>
          <a:p>
            <a:r>
              <a:rPr lang="en-US" dirty="0" smtClean="0"/>
              <a:t>Disk </a:t>
            </a:r>
            <a:r>
              <a:rPr lang="en-US" dirty="0" err="1" smtClean="0"/>
              <a:t>vs</a:t>
            </a:r>
            <a:r>
              <a:rPr lang="en-US" dirty="0" smtClean="0"/>
              <a:t> Memory Cache</a:t>
            </a:r>
          </a:p>
          <a:p>
            <a:pPr lvl="1"/>
            <a:r>
              <a:rPr lang="en-US" dirty="0" smtClean="0"/>
              <a:t>Cache always has lower cost </a:t>
            </a:r>
            <a:br>
              <a:rPr lang="en-US" dirty="0" smtClean="0"/>
            </a:br>
            <a:r>
              <a:rPr lang="en-US" dirty="0" smtClean="0"/>
              <a:t>(e.g. cache = -1, disk = positive </a:t>
            </a: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Disk </a:t>
            </a:r>
            <a:r>
              <a:rPr lang="en-US" dirty="0" err="1" smtClean="0"/>
              <a:t>vs</a:t>
            </a:r>
            <a:r>
              <a:rPr lang="en-US" dirty="0" smtClean="0"/>
              <a:t> disk</a:t>
            </a:r>
          </a:p>
          <a:p>
            <a:pPr lvl="1"/>
            <a:r>
              <a:rPr lang="en-US" dirty="0" smtClean="0"/>
              <a:t>Number of queued I/</a:t>
            </a:r>
            <a:r>
              <a:rPr lang="en-US" dirty="0" err="1" smtClean="0"/>
              <a:t>Os</a:t>
            </a:r>
            <a:r>
              <a:rPr lang="en-US" dirty="0" smtClean="0"/>
              <a:t> with weights</a:t>
            </a:r>
          </a:p>
          <a:p>
            <a:pPr lvl="1"/>
            <a:r>
              <a:rPr lang="en-US" dirty="0" smtClean="0"/>
              <a:t>Queued writes have higher weight than reads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6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blocks from Yogurt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008"/>
            <a:ext cx="8229600" cy="4525963"/>
          </a:xfrm>
        </p:spPr>
        <p:txBody>
          <a:bodyPr/>
          <a:lstStyle/>
          <a:p>
            <a:r>
              <a:rPr lang="en-US" dirty="0" smtClean="0"/>
              <a:t>Monotonic-reads example</a:t>
            </a:r>
          </a:p>
        </p:txBody>
      </p:sp>
      <p:sp>
        <p:nvSpPr>
          <p:cNvPr id="5" name="Can 4"/>
          <p:cNvSpPr/>
          <p:nvPr/>
        </p:nvSpPr>
        <p:spPr>
          <a:xfrm>
            <a:off x="457200" y="4862816"/>
            <a:ext cx="2276704" cy="1315821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1948" y="5217515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1273" y="5217515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1948" y="5217515"/>
            <a:ext cx="709325" cy="40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01273" y="5217515"/>
            <a:ext cx="709325" cy="40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12" name="Can 11"/>
          <p:cNvSpPr/>
          <p:nvPr/>
        </p:nvSpPr>
        <p:spPr>
          <a:xfrm>
            <a:off x="3433648" y="4862816"/>
            <a:ext cx="2276704" cy="1315821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68396" y="5217515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7721" y="5217515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68396" y="5217515"/>
            <a:ext cx="709325" cy="40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77721" y="5217515"/>
            <a:ext cx="709325" cy="40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 (5)</a:t>
            </a:r>
            <a:endParaRPr lang="en-US" dirty="0"/>
          </a:p>
        </p:txBody>
      </p:sp>
      <p:sp>
        <p:nvSpPr>
          <p:cNvPr id="19" name="Can 18"/>
          <p:cNvSpPr/>
          <p:nvPr/>
        </p:nvSpPr>
        <p:spPr>
          <a:xfrm>
            <a:off x="6410096" y="4862816"/>
            <a:ext cx="2276704" cy="1315821"/>
          </a:xfrm>
          <a:prstGeom prst="ca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844844" y="5217515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554169" y="5217515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44844" y="5217515"/>
            <a:ext cx="709325" cy="40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(5)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5" idx="4"/>
            <a:endCxn id="12" idx="2"/>
          </p:cNvCxnSpPr>
          <p:nvPr/>
        </p:nvCxnSpPr>
        <p:spPr>
          <a:xfrm>
            <a:off x="2733904" y="5520727"/>
            <a:ext cx="69974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4"/>
            <a:endCxn id="19" idx="2"/>
          </p:cNvCxnSpPr>
          <p:nvPr/>
        </p:nvCxnSpPr>
        <p:spPr>
          <a:xfrm>
            <a:off x="5710352" y="5520727"/>
            <a:ext cx="699744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65674" y="1942656"/>
            <a:ext cx="5429990" cy="749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Client session</a:t>
            </a:r>
          </a:p>
          <a:p>
            <a:r>
              <a:rPr lang="en-US" dirty="0" smtClean="0"/>
              <a:t>Lowest </a:t>
            </a:r>
            <a:r>
              <a:rPr lang="en-US" dirty="0" err="1" smtClean="0"/>
              <a:t>Ver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891947" y="5676772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601272" y="5676772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68395" y="5676772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577720" y="5676772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844843" y="5676772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554168" y="5676772"/>
            <a:ext cx="709325" cy="400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Elbow Connector 65"/>
          <p:cNvCxnSpPr/>
          <p:nvPr/>
        </p:nvCxnSpPr>
        <p:spPr>
          <a:xfrm rot="5400000">
            <a:off x="4569355" y="3201124"/>
            <a:ext cx="12700" cy="5958187"/>
          </a:xfrm>
          <a:prstGeom prst="bentConnector4">
            <a:avLst>
              <a:gd name="adj1" fmla="val 2974992"/>
              <a:gd name="adj2" fmla="val 100069"/>
            </a:avLst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887722" y="2194377"/>
            <a:ext cx="31465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554799" y="5217515"/>
            <a:ext cx="709325" cy="40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 (6)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887286" y="5676772"/>
            <a:ext cx="709325" cy="40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 (6)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1596611" y="5676772"/>
            <a:ext cx="709325" cy="40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 (7)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868395" y="5676772"/>
            <a:ext cx="709325" cy="400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 (8)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03317" y="2829759"/>
            <a:ext cx="8465246" cy="19389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Read block 1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Checks current timestamp: highest </a:t>
            </a:r>
            <a:r>
              <a:rPr lang="en-US" sz="2000" dirty="0" err="1" smtClean="0">
                <a:solidFill>
                  <a:schemeClr val="tx1"/>
                </a:solidFill>
              </a:rPr>
              <a:t>Ver</a:t>
            </a:r>
            <a:r>
              <a:rPr lang="en-US" sz="2000" dirty="0" smtClean="0">
                <a:solidFill>
                  <a:schemeClr val="tx1"/>
                </a:solidFill>
              </a:rPr>
              <a:t> = 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Issues </a:t>
            </a:r>
            <a:r>
              <a:rPr lang="en-US" sz="2000" dirty="0" err="1" smtClean="0">
                <a:solidFill>
                  <a:schemeClr val="tx1"/>
                </a:solidFill>
              </a:rPr>
              <a:t>GetCost</a:t>
            </a:r>
            <a:r>
              <a:rPr lang="en-US" sz="2000" dirty="0" smtClean="0">
                <a:solidFill>
                  <a:schemeClr val="tx1"/>
                </a:solidFill>
              </a:rPr>
              <a:t>() for block 1 between versions </a:t>
            </a:r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8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queries with uniform distance)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Reads the cheapest: e.g. 1 (5): Read(1, 5)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Records version for block 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20727" y="3069163"/>
            <a:ext cx="3406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5795664" y="4244731"/>
            <a:ext cx="2599777" cy="524020"/>
            <a:chOff x="5795664" y="4244731"/>
            <a:chExt cx="2599777" cy="524020"/>
          </a:xfrm>
        </p:grpSpPr>
        <p:grpSp>
          <p:nvGrpSpPr>
            <p:cNvPr id="78" name="Group 77"/>
            <p:cNvGrpSpPr/>
            <p:nvPr/>
          </p:nvGrpSpPr>
          <p:grpSpPr>
            <a:xfrm>
              <a:off x="5795664" y="4244731"/>
              <a:ext cx="2599777" cy="524020"/>
              <a:chOff x="4846959" y="3411824"/>
              <a:chExt cx="2007544" cy="52402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5679515" y="3411824"/>
                <a:ext cx="1174988" cy="524020"/>
              </a:xfrm>
              <a:prstGeom prst="rect">
                <a:avLst/>
              </a:prstGeom>
              <a:ln>
                <a:prstDash val="sys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846959" y="3412074"/>
                <a:ext cx="9192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Cache</a:t>
                </a:r>
                <a:endParaRPr lang="en-US" sz="2400" dirty="0"/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7140357" y="4298121"/>
              <a:ext cx="709325" cy="4004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2433244" y="1997953"/>
            <a:ext cx="1425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Read version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</a:rPr>
              <a:t>Blk</a:t>
            </a:r>
            <a:r>
              <a:rPr lang="en-US" b="1" dirty="0" smtClean="0">
                <a:solidFill>
                  <a:srgbClr val="FF0000"/>
                </a:solidFill>
              </a:rPr>
              <a:t> 1: </a:t>
            </a:r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r>
              <a:rPr lang="en-US" b="1" dirty="0" smtClean="0">
                <a:solidFill>
                  <a:srgbClr val="FF0000"/>
                </a:solidFill>
              </a:rPr>
              <a:t> 5]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8315" y="3000402"/>
            <a:ext cx="194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 Timestamp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54168" y="3369734"/>
            <a:ext cx="709325" cy="5926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Rectangle 43"/>
          <p:cNvSpPr/>
          <p:nvPr/>
        </p:nvSpPr>
        <p:spPr>
          <a:xfrm>
            <a:off x="7554799" y="3369734"/>
            <a:ext cx="709325" cy="5926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0" name="Rectangle 49"/>
          <p:cNvSpPr/>
          <p:nvPr/>
        </p:nvSpPr>
        <p:spPr>
          <a:xfrm>
            <a:off x="7554799" y="3369734"/>
            <a:ext cx="709325" cy="5926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554799" y="3369734"/>
            <a:ext cx="709325" cy="5926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554799" y="3369734"/>
            <a:ext cx="709325" cy="5926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7554168" y="3369734"/>
            <a:ext cx="709325" cy="5926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7488" y="4781862"/>
            <a:ext cx="3016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819393" y="4781862"/>
            <a:ext cx="3016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754555" y="4781862"/>
            <a:ext cx="3016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0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17" grpId="0" animBg="1"/>
      <p:bldP spid="23" grpId="0" animBg="1"/>
      <p:bldP spid="43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81" grpId="0" animBg="1"/>
      <p:bldP spid="84" grpId="0"/>
      <p:bldP spid="44" grpId="0" animBg="1"/>
      <p:bldP spid="50" grpId="0" animBg="1"/>
      <p:bldP spid="53" grpId="0" animBg="1"/>
      <p:bldP spid="54" grpId="0" animBg="1"/>
      <p:bldP spid="55" grpId="0" animBg="1"/>
      <p:bldP spid="11" grpId="0" animBg="1"/>
      <p:bldP spid="49" grpId="0" animBg="1"/>
      <p:bldP spid="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32"/>
            <a:ext cx="8229600" cy="1143000"/>
          </a:xfrm>
        </p:spPr>
        <p:txBody>
          <a:bodyPr/>
          <a:lstStyle/>
          <a:p>
            <a:r>
              <a:rPr lang="en-US" dirty="0" smtClean="0"/>
              <a:t>Data construct on Yogurt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682" y="1153396"/>
            <a:ext cx="8538344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High level data constructs span multiple blocks</a:t>
            </a:r>
          </a:p>
          <a:p>
            <a:pPr lvl="1"/>
            <a:r>
              <a:rPr lang="en-US" sz="2400" dirty="0" smtClean="0"/>
              <a:t>Blocks should be read from a consistent snapshot</a:t>
            </a:r>
          </a:p>
          <a:p>
            <a:pPr lvl="1"/>
            <a:r>
              <a:rPr lang="en-US" sz="2400" dirty="0" smtClean="0"/>
              <a:t>Later reads depend on prior reads: </a:t>
            </a:r>
            <a:r>
              <a:rPr lang="en-US" sz="2400" dirty="0" err="1" smtClean="0"/>
              <a:t>GetVersionRange</a:t>
            </a:r>
            <a:r>
              <a:rPr lang="en-US" sz="2400" dirty="0" smtClean="0"/>
              <a:t>()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86691" y="5583271"/>
            <a:ext cx="1528256" cy="496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Ithaca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6653814" y="5583271"/>
            <a:ext cx="1528256" cy="496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 Ithaca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5125558" y="5583271"/>
            <a:ext cx="1528256" cy="496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College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313894" y="2575057"/>
            <a:ext cx="3140" cy="376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313894" y="6337807"/>
            <a:ext cx="55706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3586691" y="4590646"/>
            <a:ext cx="3067123" cy="992625"/>
            <a:chOff x="3388901" y="4590646"/>
            <a:chExt cx="3067123" cy="992625"/>
          </a:xfrm>
        </p:grpSpPr>
        <p:sp>
          <p:nvSpPr>
            <p:cNvPr id="9" name="Rectangle 8"/>
            <p:cNvSpPr/>
            <p:nvPr/>
          </p:nvSpPr>
          <p:spPr>
            <a:xfrm>
              <a:off x="3388901" y="4590646"/>
              <a:ext cx="1528256" cy="4963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Cornell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27768" y="4590646"/>
              <a:ext cx="1528256" cy="4963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University</a:t>
              </a:r>
              <a:endParaRPr lang="en-US" sz="2400" dirty="0"/>
            </a:p>
          </p:txBody>
        </p:sp>
        <p:cxnSp>
          <p:nvCxnSpPr>
            <p:cNvPr id="33" name="Straight Arrow Connector 32"/>
            <p:cNvCxnSpPr>
              <a:stCxn id="14" idx="0"/>
              <a:endCxn id="9" idx="2"/>
            </p:cNvCxnSpPr>
            <p:nvPr/>
          </p:nvCxnSpPr>
          <p:spPr>
            <a:xfrm flipH="1" flipV="1">
              <a:off x="4153029" y="5086959"/>
              <a:ext cx="10410" cy="4963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2" idx="0"/>
              <a:endCxn id="11" idx="2"/>
            </p:cNvCxnSpPr>
            <p:nvPr/>
          </p:nvCxnSpPr>
          <p:spPr>
            <a:xfrm flipH="1" flipV="1">
              <a:off x="5691896" y="5086959"/>
              <a:ext cx="10410" cy="4963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6653814" y="3598020"/>
            <a:ext cx="1528256" cy="1985251"/>
            <a:chOff x="6456024" y="3598020"/>
            <a:chExt cx="1528256" cy="1985251"/>
          </a:xfrm>
        </p:grpSpPr>
        <p:sp>
          <p:nvSpPr>
            <p:cNvPr id="20" name="Rectangle 19"/>
            <p:cNvSpPr/>
            <p:nvPr/>
          </p:nvSpPr>
          <p:spPr>
            <a:xfrm>
              <a:off x="6456024" y="3598020"/>
              <a:ext cx="1528256" cy="49631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in NYC</a:t>
              </a:r>
              <a:endParaRPr lang="en-US" sz="2400" dirty="0"/>
            </a:p>
          </p:txBody>
        </p:sp>
        <p:cxnSp>
          <p:nvCxnSpPr>
            <p:cNvPr id="37" name="Straight Arrow Connector 36"/>
            <p:cNvCxnSpPr>
              <a:stCxn id="19" idx="0"/>
              <a:endCxn id="20" idx="2"/>
            </p:cNvCxnSpPr>
            <p:nvPr/>
          </p:nvCxnSpPr>
          <p:spPr>
            <a:xfrm flipH="1" flipV="1">
              <a:off x="7220152" y="4094333"/>
              <a:ext cx="10410" cy="1488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7632864" y="6337807"/>
            <a:ext cx="1517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 Address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586692" y="6337807"/>
            <a:ext cx="152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125558" y="6337807"/>
            <a:ext cx="152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653815" y="6346292"/>
            <a:ext cx="152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2256724" y="4216405"/>
            <a:ext cx="1233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Timestamp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012234" y="565203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13804" y="464955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013804" y="36842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45314" y="5668011"/>
            <a:ext cx="2355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Ithaca College in Ithaca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-4130" y="4626043"/>
            <a:ext cx="270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Cornell University in Ithaca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20447" y="366074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Cornell University in NYC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015374" y="287940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6653814" y="4590646"/>
            <a:ext cx="1528256" cy="496313"/>
          </a:xfrm>
          <a:prstGeom prst="rect">
            <a:avLst/>
          </a:prstGeom>
          <a:ln w="6350" cmpd="sng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in Ithaca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86691" y="2575057"/>
            <a:ext cx="3055364" cy="2015590"/>
            <a:chOff x="3388901" y="2575057"/>
            <a:chExt cx="3055364" cy="2015590"/>
          </a:xfrm>
        </p:grpSpPr>
        <p:cxnSp>
          <p:nvCxnSpPr>
            <p:cNvPr id="56" name="Straight Arrow Connector 55"/>
            <p:cNvCxnSpPr/>
            <p:nvPr/>
          </p:nvCxnSpPr>
          <p:spPr>
            <a:xfrm flipV="1">
              <a:off x="4153029" y="2575057"/>
              <a:ext cx="0" cy="20155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H="1" flipV="1">
              <a:off x="5691896" y="2575057"/>
              <a:ext cx="1" cy="20155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3388901" y="3598020"/>
              <a:ext cx="1528256" cy="496313"/>
            </a:xfrm>
            <a:prstGeom prst="rect">
              <a:avLst/>
            </a:prstGeom>
            <a:ln w="6350" cmpd="sng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D9D9D9"/>
                  </a:solidFill>
                </a:rPr>
                <a:t>Cornell</a:t>
              </a:r>
              <a:endParaRPr lang="en-US" sz="2400" dirty="0">
                <a:solidFill>
                  <a:srgbClr val="D9D9D9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916009" y="3598020"/>
              <a:ext cx="1528256" cy="496313"/>
            </a:xfrm>
            <a:prstGeom prst="rect">
              <a:avLst/>
            </a:prstGeom>
            <a:ln w="6350" cmpd="sng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D9D9D9"/>
                  </a:solidFill>
                </a:rPr>
                <a:t>University</a:t>
              </a:r>
              <a:endParaRPr lang="en-US" sz="2400" dirty="0">
                <a:solidFill>
                  <a:srgbClr val="D9D9D9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86691" y="2575057"/>
            <a:ext cx="4583620" cy="1022964"/>
            <a:chOff x="3388901" y="2575057"/>
            <a:chExt cx="4583620" cy="1022964"/>
          </a:xfrm>
        </p:grpSpPr>
        <p:sp>
          <p:nvSpPr>
            <p:cNvPr id="76" name="Rectangle 75"/>
            <p:cNvSpPr/>
            <p:nvPr/>
          </p:nvSpPr>
          <p:spPr>
            <a:xfrm>
              <a:off x="3388901" y="2703164"/>
              <a:ext cx="1528256" cy="496313"/>
            </a:xfrm>
            <a:prstGeom prst="rect">
              <a:avLst/>
            </a:prstGeom>
            <a:ln w="6350" cmpd="sng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D9D9D9"/>
                  </a:solidFill>
                </a:rPr>
                <a:t>Cornell</a:t>
              </a:r>
              <a:endParaRPr lang="en-US" sz="2400" dirty="0">
                <a:solidFill>
                  <a:srgbClr val="D9D9D9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916009" y="2703164"/>
              <a:ext cx="1528256" cy="496313"/>
            </a:xfrm>
            <a:prstGeom prst="rect">
              <a:avLst/>
            </a:prstGeom>
            <a:ln w="6350" cmpd="sng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D9D9D9"/>
                  </a:solidFill>
                </a:rPr>
                <a:t>University</a:t>
              </a:r>
              <a:endParaRPr lang="en-US" sz="2400" dirty="0">
                <a:solidFill>
                  <a:srgbClr val="D9D9D9"/>
                </a:solidFill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6444265" y="2575057"/>
              <a:ext cx="1528256" cy="1022964"/>
              <a:chOff x="6444265" y="2575057"/>
              <a:chExt cx="1528256" cy="1022964"/>
            </a:xfrm>
          </p:grpSpPr>
          <p:cxnSp>
            <p:nvCxnSpPr>
              <p:cNvPr id="66" name="Straight Arrow Connector 65"/>
              <p:cNvCxnSpPr/>
              <p:nvPr/>
            </p:nvCxnSpPr>
            <p:spPr>
              <a:xfrm flipH="1" flipV="1">
                <a:off x="7208393" y="2575057"/>
                <a:ext cx="11760" cy="10229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Rectangle 77"/>
              <p:cNvSpPr/>
              <p:nvPr/>
            </p:nvSpPr>
            <p:spPr>
              <a:xfrm>
                <a:off x="6444265" y="2703164"/>
                <a:ext cx="1528256" cy="496313"/>
              </a:xfrm>
              <a:prstGeom prst="rect">
                <a:avLst/>
              </a:prstGeom>
              <a:ln w="6350" cmpd="sng"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D9D9D9"/>
                    </a:solidFill>
                  </a:rPr>
                  <a:t>in NYC</a:t>
                </a:r>
                <a:endParaRPr lang="en-US" sz="2400" dirty="0">
                  <a:solidFill>
                    <a:srgbClr val="D9D9D9"/>
                  </a:solidFill>
                </a:endParaRPr>
              </a:p>
            </p:txBody>
          </p:sp>
        </p:grpSp>
      </p:grpSp>
      <p:sp>
        <p:nvSpPr>
          <p:cNvPr id="92" name="Rectangle 91"/>
          <p:cNvSpPr/>
          <p:nvPr/>
        </p:nvSpPr>
        <p:spPr>
          <a:xfrm>
            <a:off x="3504381" y="5455827"/>
            <a:ext cx="4783519" cy="7760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Up-Down Arrow 97"/>
          <p:cNvSpPr/>
          <p:nvPr/>
        </p:nvSpPr>
        <p:spPr>
          <a:xfrm>
            <a:off x="3492255" y="2575057"/>
            <a:ext cx="565223" cy="365681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9" name="Up-Down Arrow 98"/>
          <p:cNvSpPr/>
          <p:nvPr/>
        </p:nvSpPr>
        <p:spPr>
          <a:xfrm>
            <a:off x="5019095" y="2575057"/>
            <a:ext cx="565301" cy="2700032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100" name="Up-Down Arrow 99"/>
          <p:cNvSpPr/>
          <p:nvPr/>
        </p:nvSpPr>
        <p:spPr>
          <a:xfrm>
            <a:off x="6548689" y="4362311"/>
            <a:ext cx="565301" cy="91277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/>
              <a:t>1</a:t>
            </a:r>
          </a:p>
        </p:txBody>
      </p:sp>
      <p:sp>
        <p:nvSpPr>
          <p:cNvPr id="101" name="Up-Down Arrow 100"/>
          <p:cNvSpPr/>
          <p:nvPr/>
        </p:nvSpPr>
        <p:spPr>
          <a:xfrm>
            <a:off x="6548689" y="2575057"/>
            <a:ext cx="565301" cy="1657396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2" name="Up-Down Arrow 101"/>
          <p:cNvSpPr/>
          <p:nvPr/>
        </p:nvSpPr>
        <p:spPr>
          <a:xfrm>
            <a:off x="5019095" y="5319094"/>
            <a:ext cx="565301" cy="91277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</a:p>
          <a:p>
            <a:pPr algn="ctr"/>
            <a:r>
              <a:rPr lang="en-US" dirty="0"/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504381" y="4465178"/>
            <a:ext cx="4783519" cy="7760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504381" y="3466234"/>
            <a:ext cx="4783519" cy="7760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70" grpId="0" animBg="1"/>
      <p:bldP spid="92" grpId="0" animBg="1"/>
      <p:bldP spid="92" grpId="1" animBg="1"/>
      <p:bldP spid="98" grpId="0" animBg="1"/>
      <p:bldP spid="99" grpId="0" animBg="1"/>
      <p:bldP spid="100" grpId="0" animBg="1"/>
      <p:bldP spid="100" grpId="1" animBg="1"/>
      <p:bldP spid="101" grpId="0" animBg="1"/>
      <p:bldP spid="102" grpId="0" animBg="1"/>
      <p:bldP spid="102" grpId="1" animBg="1"/>
      <p:bldP spid="58" grpId="0" animBg="1"/>
      <p:bldP spid="58" grpId="1" animBg="1"/>
      <p:bldP spid="59" grpId="0" animBg="1"/>
      <p:bldP spid="5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StaleStore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Yogurt: An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nstance 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StaleStore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b="1" dirty="0" smtClean="0"/>
              <a:t>Evaluation</a:t>
            </a:r>
          </a:p>
          <a:p>
            <a:endParaRPr lang="en-US" dirty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289" y="1428570"/>
            <a:ext cx="9006711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Yogurt: 3 disk setting with memory cache</a:t>
            </a:r>
          </a:p>
          <a:p>
            <a:r>
              <a:rPr lang="en-US" sz="2400" dirty="0" smtClean="0"/>
              <a:t>Focus </a:t>
            </a:r>
            <a:r>
              <a:rPr lang="en-US" sz="2400" dirty="0"/>
              <a:t>on read </a:t>
            </a:r>
            <a:r>
              <a:rPr lang="en-US" sz="2400" dirty="0" smtClean="0"/>
              <a:t>latency while using monotonic-reads</a:t>
            </a:r>
          </a:p>
          <a:p>
            <a:r>
              <a:rPr lang="en-US" sz="2400" dirty="0" smtClean="0"/>
              <a:t>Clients simultaneously access servers</a:t>
            </a:r>
          </a:p>
          <a:p>
            <a:r>
              <a:rPr lang="en-US" sz="2400" dirty="0" smtClean="0"/>
              <a:t>Primary-backup setting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1007775" y="5105748"/>
            <a:ext cx="5644474" cy="1310246"/>
            <a:chOff x="1007775" y="5116159"/>
            <a:chExt cx="5644474" cy="1310246"/>
          </a:xfrm>
        </p:grpSpPr>
        <p:cxnSp>
          <p:nvCxnSpPr>
            <p:cNvPr id="9" name="Curved Connector 8"/>
            <p:cNvCxnSpPr>
              <a:stCxn id="5" idx="3"/>
              <a:endCxn id="6" idx="1"/>
            </p:cNvCxnSpPr>
            <p:nvPr/>
          </p:nvCxnSpPr>
          <p:spPr>
            <a:xfrm>
              <a:off x="2133307" y="5765961"/>
              <a:ext cx="3393410" cy="1064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007775" y="5116159"/>
              <a:ext cx="1125532" cy="12996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Primary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526717" y="5126801"/>
              <a:ext cx="1125532" cy="129960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Back-up</a:t>
              </a:r>
            </a:p>
            <a:p>
              <a:pPr algn="ctr"/>
              <a:r>
                <a:rPr lang="en-US" dirty="0"/>
                <a:t>(</a:t>
              </a:r>
              <a:r>
                <a:rPr lang="en-US" dirty="0" smtClean="0"/>
                <a:t>Yogurt)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76579" y="5427777"/>
              <a:ext cx="18068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Stream of </a:t>
              </a:r>
            </a:p>
            <a:p>
              <a:pPr algn="ctr"/>
              <a:r>
                <a:rPr lang="en-US" dirty="0" smtClean="0"/>
                <a:t>Versioned Writes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658554" y="3471155"/>
            <a:ext cx="1499379" cy="1271253"/>
            <a:chOff x="7209793" y="3418549"/>
            <a:chExt cx="1499379" cy="1271253"/>
          </a:xfrm>
        </p:grpSpPr>
        <p:sp>
          <p:nvSpPr>
            <p:cNvPr id="27" name="Rounded Rectangle 26"/>
            <p:cNvSpPr/>
            <p:nvPr/>
          </p:nvSpPr>
          <p:spPr>
            <a:xfrm>
              <a:off x="7209793" y="34185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Client</a:t>
              </a:r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362193" y="35709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Client</a:t>
              </a:r>
              <a:endParaRPr lang="en-US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514593" y="37233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Client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666993" y="38757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Client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7819393" y="40281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Clients</a:t>
              </a:r>
              <a:endParaRPr lang="en-US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110199" y="3411415"/>
            <a:ext cx="5548356" cy="1694333"/>
            <a:chOff x="1110199" y="3411415"/>
            <a:chExt cx="5548356" cy="1694333"/>
          </a:xfrm>
        </p:grpSpPr>
        <p:cxnSp>
          <p:nvCxnSpPr>
            <p:cNvPr id="29" name="Curved Connector 28"/>
            <p:cNvCxnSpPr>
              <a:stCxn id="27" idx="1"/>
              <a:endCxn id="5" idx="0"/>
            </p:cNvCxnSpPr>
            <p:nvPr/>
          </p:nvCxnSpPr>
          <p:spPr>
            <a:xfrm rot="10800000" flipV="1">
              <a:off x="1570542" y="3801982"/>
              <a:ext cx="5088013" cy="1303766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110199" y="3411415"/>
              <a:ext cx="48323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Baseline 1: reads </a:t>
              </a:r>
              <a:r>
                <a:rPr lang="en-US" dirty="0"/>
                <a:t>l</a:t>
              </a:r>
              <a:r>
                <a:rPr lang="en-US" dirty="0" smtClean="0"/>
                <a:t>atest </a:t>
              </a:r>
              <a:r>
                <a:rPr lang="en-US" dirty="0"/>
                <a:t>d</a:t>
              </a:r>
              <a:r>
                <a:rPr lang="en-US" dirty="0" smtClean="0"/>
                <a:t>ata in the primary </a:t>
              </a:r>
              <a:r>
                <a:rPr lang="en-US" dirty="0"/>
                <a:t>s</a:t>
              </a:r>
              <a:r>
                <a:rPr lang="en-US" dirty="0" smtClean="0"/>
                <a:t>erver</a:t>
              </a:r>
            </a:p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100ms delay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742385" y="4259182"/>
            <a:ext cx="3373370" cy="857208"/>
            <a:chOff x="3742385" y="4259182"/>
            <a:chExt cx="3373370" cy="857208"/>
          </a:xfrm>
        </p:grpSpPr>
        <p:cxnSp>
          <p:nvCxnSpPr>
            <p:cNvPr id="30" name="Curved Connector 29"/>
            <p:cNvCxnSpPr>
              <a:stCxn id="41" idx="1"/>
              <a:endCxn id="6" idx="0"/>
            </p:cNvCxnSpPr>
            <p:nvPr/>
          </p:nvCxnSpPr>
          <p:spPr>
            <a:xfrm rot="10800000" flipV="1">
              <a:off x="6089484" y="4259182"/>
              <a:ext cx="1026271" cy="857208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742385" y="4327463"/>
              <a:ext cx="276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Baseline 2: reads </a:t>
              </a:r>
              <a:r>
                <a:rPr lang="en-US" dirty="0"/>
                <a:t>l</a:t>
              </a:r>
              <a:r>
                <a:rPr lang="en-US" dirty="0" smtClean="0"/>
                <a:t>atest </a:t>
              </a:r>
              <a:r>
                <a:rPr lang="en-US" dirty="0"/>
                <a:t>d</a:t>
              </a:r>
              <a:r>
                <a:rPr lang="en-US" dirty="0" smtClean="0"/>
                <a:t>ata in a local </a:t>
              </a:r>
              <a:r>
                <a:rPr lang="en-US" dirty="0"/>
                <a:t>s</a:t>
              </a:r>
              <a:r>
                <a:rPr lang="en-US" dirty="0" smtClean="0"/>
                <a:t>erver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652249" y="4742409"/>
            <a:ext cx="2290150" cy="1522914"/>
            <a:chOff x="6652249" y="4742409"/>
            <a:chExt cx="2290150" cy="1522914"/>
          </a:xfrm>
        </p:grpSpPr>
        <p:cxnSp>
          <p:nvCxnSpPr>
            <p:cNvPr id="33" name="Curved Connector 32"/>
            <p:cNvCxnSpPr>
              <a:stCxn id="42" idx="2"/>
              <a:endCxn id="6" idx="3"/>
            </p:cNvCxnSpPr>
            <p:nvPr/>
          </p:nvCxnSpPr>
          <p:spPr>
            <a:xfrm rot="5400000">
              <a:off x="6670755" y="4723903"/>
              <a:ext cx="1023784" cy="1060795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198938" y="5618992"/>
              <a:ext cx="17434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Utilize stale </a:t>
              </a:r>
              <a:r>
                <a:rPr lang="en-US" dirty="0"/>
                <a:t>d</a:t>
              </a:r>
              <a:r>
                <a:rPr lang="en-US" dirty="0" smtClean="0"/>
                <a:t>ata </a:t>
              </a:r>
            </a:p>
            <a:p>
              <a:pPr algn="ctr"/>
              <a:r>
                <a:rPr lang="en-US" dirty="0" smtClean="0"/>
                <a:t>in a local </a:t>
              </a:r>
              <a:r>
                <a:rPr lang="en-US" dirty="0"/>
                <a:t>s</a:t>
              </a:r>
              <a:r>
                <a:rPr lang="en-US" dirty="0" smtClean="0"/>
                <a:t>erver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5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Consistency/Performance </a:t>
            </a:r>
            <a:r>
              <a:rPr lang="en-US" sz="3200" dirty="0"/>
              <a:t>Trade-</a:t>
            </a:r>
            <a:r>
              <a:rPr lang="en-US" sz="3200" dirty="0" smtClean="0"/>
              <a:t>off </a:t>
            </a:r>
            <a:br>
              <a:rPr lang="en-US" sz="3200" dirty="0" smtClean="0"/>
            </a:br>
            <a:r>
              <a:rPr lang="en-US" sz="3200" dirty="0" smtClean="0"/>
              <a:t>in Distributed Systems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9082" y="4233163"/>
            <a:ext cx="7823264" cy="1310246"/>
            <a:chOff x="-27035" y="5116159"/>
            <a:chExt cx="7823264" cy="1310246"/>
          </a:xfrm>
        </p:grpSpPr>
        <p:cxnSp>
          <p:nvCxnSpPr>
            <p:cNvPr id="6" name="Curved Connector 5"/>
            <p:cNvCxnSpPr>
              <a:stCxn id="7" idx="3"/>
              <a:endCxn id="8" idx="1"/>
            </p:cNvCxnSpPr>
            <p:nvPr/>
          </p:nvCxnSpPr>
          <p:spPr>
            <a:xfrm>
              <a:off x="1700923" y="5765961"/>
              <a:ext cx="4406809" cy="1064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-27035" y="5116159"/>
              <a:ext cx="1727958" cy="12996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Primary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07732" y="5126801"/>
              <a:ext cx="1688497" cy="129960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Back-up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89517" y="5292677"/>
              <a:ext cx="15809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Replication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80092" y="2028455"/>
            <a:ext cx="2102541" cy="1271253"/>
            <a:chOff x="7209793" y="3418549"/>
            <a:chExt cx="1499379" cy="1271253"/>
          </a:xfrm>
        </p:grpSpPr>
        <p:sp>
          <p:nvSpPr>
            <p:cNvPr id="11" name="Rounded Rectangle 10"/>
            <p:cNvSpPr/>
            <p:nvPr/>
          </p:nvSpPr>
          <p:spPr>
            <a:xfrm>
              <a:off x="7209793" y="34185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Client</a:t>
              </a:r>
              <a:endParaRPr lang="en-US" sz="24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362193" y="35709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Client</a:t>
              </a:r>
              <a:endParaRPr lang="en-US" sz="2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514593" y="37233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Client</a:t>
              </a:r>
              <a:endParaRPr lang="en-US" sz="2400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7666993" y="38757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Client</a:t>
              </a:r>
              <a:endParaRPr lang="en-US" sz="24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7819393" y="4028149"/>
              <a:ext cx="889779" cy="661653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Clients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96787" y="1963923"/>
            <a:ext cx="5083306" cy="2269239"/>
            <a:chOff x="380670" y="2836508"/>
            <a:chExt cx="5083306" cy="2269239"/>
          </a:xfrm>
        </p:grpSpPr>
        <p:cxnSp>
          <p:nvCxnSpPr>
            <p:cNvPr id="17" name="Curved Connector 16"/>
            <p:cNvCxnSpPr>
              <a:stCxn id="11" idx="1"/>
              <a:endCxn id="7" idx="0"/>
            </p:cNvCxnSpPr>
            <p:nvPr/>
          </p:nvCxnSpPr>
          <p:spPr>
            <a:xfrm rot="10800000" flipV="1">
              <a:off x="836945" y="3231866"/>
              <a:ext cx="4627031" cy="1873881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80670" y="2836508"/>
              <a:ext cx="48403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Slower reads to latest version of data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22165" y="3299707"/>
            <a:ext cx="3375881" cy="944097"/>
            <a:chOff x="3606048" y="4172292"/>
            <a:chExt cx="3375881" cy="944097"/>
          </a:xfrm>
        </p:grpSpPr>
        <p:cxnSp>
          <p:nvCxnSpPr>
            <p:cNvPr id="20" name="Curved Connector 19"/>
            <p:cNvCxnSpPr>
              <a:stCxn id="15" idx="2"/>
              <a:endCxn id="8" idx="0"/>
            </p:cNvCxnSpPr>
            <p:nvPr/>
          </p:nvCxnSpPr>
          <p:spPr>
            <a:xfrm rot="16200000" flipH="1">
              <a:off x="6475272" y="4639680"/>
              <a:ext cx="944097" cy="932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606048" y="4172293"/>
              <a:ext cx="33758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Faster reads to stale data</a:t>
              </a:r>
            </a:p>
            <a:p>
              <a:pPr algn="ctr"/>
              <a:r>
                <a:rPr lang="en-US" sz="2400" dirty="0"/>
                <a:t>u</a:t>
              </a:r>
              <a:r>
                <a:rPr lang="en-US" sz="2400" dirty="0" smtClean="0"/>
                <a:t>sing weak consistency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5133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Block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33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Uniform random </a:t>
            </a:r>
            <a:r>
              <a:rPr lang="en-US" sz="2400" dirty="0" smtClean="0"/>
              <a:t>workload</a:t>
            </a:r>
          </a:p>
          <a:p>
            <a:r>
              <a:rPr lang="en-US" sz="2400" dirty="0" smtClean="0"/>
              <a:t>8 clients access one block at a time</a:t>
            </a:r>
          </a:p>
          <a:p>
            <a:r>
              <a:rPr lang="en-US" sz="2400" dirty="0" smtClean="0"/>
              <a:t>X-axis: # of available older versions built up during warm up</a:t>
            </a:r>
            <a:endParaRPr lang="en-US" sz="2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602639"/>
              </p:ext>
            </p:extLst>
          </p:nvPr>
        </p:nvGraphicFramePr>
        <p:xfrm>
          <a:off x="1206500" y="2971800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157158" y="3096320"/>
            <a:ext cx="5288515" cy="591431"/>
          </a:xfrm>
          <a:prstGeom prst="roundRect">
            <a:avLst/>
          </a:prstGeom>
          <a:noFill/>
          <a:ln w="38100" cmpd="sng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57158" y="4849065"/>
            <a:ext cx="5288515" cy="804328"/>
          </a:xfrm>
          <a:prstGeom prst="roundRect">
            <a:avLst/>
          </a:prstGeom>
          <a:noFill/>
          <a:ln w="38100" cmpd="sng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4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Key-Value </a:t>
            </a:r>
            <a:r>
              <a:rPr lang="en-US" dirty="0"/>
              <a:t>S</a:t>
            </a:r>
            <a:r>
              <a:rPr lang="en-US" dirty="0" smtClean="0"/>
              <a:t>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686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YCSB Workload-A (</a:t>
            </a:r>
            <a:r>
              <a:rPr lang="en-US" sz="2000" dirty="0" err="1"/>
              <a:t>Zipf</a:t>
            </a:r>
            <a:r>
              <a:rPr lang="en-US" sz="2000" dirty="0"/>
              <a:t> with 50% read, 50% write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16 clients access multiple blocks of key-value pairs</a:t>
            </a:r>
          </a:p>
          <a:p>
            <a:r>
              <a:rPr lang="en-US" sz="2000" dirty="0" smtClean="0"/>
              <a:t>KV Store “</a:t>
            </a:r>
            <a:r>
              <a:rPr lang="en-US" sz="2000" i="1" dirty="0" smtClean="0"/>
              <a:t>greedily”</a:t>
            </a:r>
            <a:r>
              <a:rPr lang="en-US" sz="2000" dirty="0" smtClean="0"/>
              <a:t> searches the cheapest using Yogurt APIs</a:t>
            </a:r>
          </a:p>
          <a:p>
            <a:r>
              <a:rPr lang="en-US" sz="2000" dirty="0" smtClean="0"/>
              <a:t>KV pairs can be partially updated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118991"/>
              </p:ext>
            </p:extLst>
          </p:nvPr>
        </p:nvGraphicFramePr>
        <p:xfrm>
          <a:off x="1326989" y="3118028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313722" y="3395599"/>
            <a:ext cx="5288515" cy="831400"/>
          </a:xfrm>
          <a:prstGeom prst="roundRect">
            <a:avLst/>
          </a:prstGeom>
          <a:noFill/>
          <a:ln w="38100" cmpd="sng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313722" y="4540109"/>
            <a:ext cx="5288515" cy="1252444"/>
          </a:xfrm>
          <a:prstGeom prst="roundRect">
            <a:avLst/>
          </a:prstGeom>
          <a:noFill/>
          <a:ln w="38100" cmpd="sng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02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05" y="1600200"/>
            <a:ext cx="8988515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Modern servers are similar to distributed systems</a:t>
            </a:r>
          </a:p>
          <a:p>
            <a:endParaRPr lang="en-US" sz="2800" dirty="0" smtClean="0"/>
          </a:p>
          <a:p>
            <a:r>
              <a:rPr lang="en-US" sz="2800" dirty="0"/>
              <a:t>L</a:t>
            </a:r>
            <a:r>
              <a:rPr lang="en-US" sz="2800" dirty="0" smtClean="0"/>
              <a:t>ocal storage systems can trade-off consistency and performance</a:t>
            </a:r>
          </a:p>
          <a:p>
            <a:pPr lvl="1"/>
            <a:r>
              <a:rPr lang="en-US" sz="2400" dirty="0" smtClean="0"/>
              <a:t>We call them </a:t>
            </a:r>
            <a:r>
              <a:rPr lang="en-US" sz="2400" b="1" dirty="0" err="1" smtClean="0"/>
              <a:t>StaleStores</a:t>
            </a:r>
            <a:endParaRPr lang="en-US" sz="2400" b="1" dirty="0" smtClean="0"/>
          </a:p>
          <a:p>
            <a:pPr lvl="1"/>
            <a:r>
              <a:rPr lang="en-US" sz="2400" dirty="0" smtClean="0"/>
              <a:t>Many systems have potentials to use this feature</a:t>
            </a:r>
          </a:p>
          <a:p>
            <a:endParaRPr lang="en-US" sz="2800" dirty="0" smtClean="0"/>
          </a:p>
          <a:p>
            <a:r>
              <a:rPr lang="en-US" sz="2800" dirty="0" smtClean="0"/>
              <a:t>Yogurt, a block level </a:t>
            </a:r>
            <a:r>
              <a:rPr lang="en-US" sz="2800" dirty="0" err="1" smtClean="0"/>
              <a:t>StaleStore</a:t>
            </a:r>
            <a:endParaRPr lang="en-US" sz="2800" dirty="0" smtClean="0"/>
          </a:p>
          <a:p>
            <a:pPr lvl="1"/>
            <a:r>
              <a:rPr lang="en-US" sz="2400" dirty="0" smtClean="0"/>
              <a:t>Effectively trades-off consistency and performance</a:t>
            </a:r>
          </a:p>
          <a:p>
            <a:pPr lvl="1"/>
            <a:r>
              <a:rPr lang="en-US" sz="2400" dirty="0" smtClean="0"/>
              <a:t>Supports high level constructs that span multiple blocks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2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mtClean="0"/>
              <a:t>Thank you</a:t>
            </a:r>
            <a:endParaRPr lang="en-US" sz="5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5314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73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Fine-grained log and </a:t>
            </a:r>
            <a:r>
              <a:rPr lang="en-US" sz="3400" dirty="0"/>
              <a:t>c</a:t>
            </a:r>
            <a:r>
              <a:rPr lang="en-US" sz="3400" dirty="0" smtClean="0"/>
              <a:t>oarse-grained cache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930"/>
            <a:ext cx="8229600" cy="4525963"/>
          </a:xfrm>
        </p:spPr>
        <p:txBody>
          <a:bodyPr/>
          <a:lstStyle/>
          <a:p>
            <a:r>
              <a:rPr lang="en-US" dirty="0" smtClean="0"/>
              <a:t> Multiple logged objects fit in one cache block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06155" y="587155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KV pairs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00549" y="5950892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7136579" y="6024891"/>
            <a:ext cx="1233666" cy="569769"/>
            <a:chOff x="7300878" y="2181335"/>
            <a:chExt cx="1233666" cy="569769"/>
          </a:xfrm>
        </p:grpSpPr>
        <p:sp>
          <p:nvSpPr>
            <p:cNvPr id="12" name="Rectangle 11"/>
            <p:cNvSpPr/>
            <p:nvPr/>
          </p:nvSpPr>
          <p:spPr>
            <a:xfrm>
              <a:off x="7300878" y="2181335"/>
              <a:ext cx="616833" cy="5697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Key</a:t>
              </a:r>
            </a:p>
            <a:p>
              <a:pPr algn="ctr"/>
              <a:r>
                <a:rPr lang="en-US" sz="1600" dirty="0" smtClean="0"/>
                <a:t>(</a:t>
              </a:r>
              <a:r>
                <a:rPr lang="en-US" sz="1600" dirty="0" err="1" smtClean="0"/>
                <a:t>Ver</a:t>
              </a:r>
              <a:r>
                <a:rPr lang="en-US" sz="1600" dirty="0" smtClean="0"/>
                <a:t>)</a:t>
              </a:r>
              <a:endParaRPr lang="en-US" sz="1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17711" y="2181335"/>
              <a:ext cx="616833" cy="5697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Key</a:t>
              </a:r>
            </a:p>
            <a:p>
              <a:pPr algn="ctr"/>
              <a:r>
                <a:rPr lang="en-US" sz="1600" dirty="0" smtClean="0"/>
                <a:t>(</a:t>
              </a:r>
              <a:r>
                <a:rPr lang="en-US" sz="1600" dirty="0" err="1" smtClean="0"/>
                <a:t>Ver</a:t>
              </a:r>
              <a:r>
                <a:rPr lang="en-US" sz="1600" dirty="0" smtClean="0"/>
                <a:t>)</a:t>
              </a:r>
              <a:endParaRPr lang="en-US" sz="16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2491692" y="5149100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2627722" y="522309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</a:t>
            </a:r>
            <a:endParaRPr lang="en-US" sz="1600" dirty="0" smtClean="0"/>
          </a:p>
          <a:p>
            <a:pPr algn="ctr"/>
            <a:r>
              <a:rPr lang="en-US" sz="1600" dirty="0" smtClean="0"/>
              <a:t>( 3 )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3244555" y="522309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</a:t>
            </a:r>
          </a:p>
          <a:p>
            <a:pPr algn="ctr"/>
            <a:r>
              <a:rPr lang="en-US" sz="1600" dirty="0" smtClean="0"/>
              <a:t>( 1 )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990048" y="5149100"/>
            <a:ext cx="1505726" cy="717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4126078" y="522309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</a:t>
            </a:r>
          </a:p>
          <a:p>
            <a:pPr algn="ctr"/>
            <a:r>
              <a:rPr lang="en-US" sz="1600" dirty="0" smtClean="0"/>
              <a:t>( 0 )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4742911" y="522309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</a:t>
            </a:r>
            <a:endParaRPr lang="en-US" sz="1600" dirty="0" smtClean="0"/>
          </a:p>
          <a:p>
            <a:pPr algn="ctr"/>
            <a:r>
              <a:rPr lang="en-US" sz="1600" dirty="0" smtClean="0"/>
              <a:t>( 4 )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5494181" y="5149100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5630211" y="522309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</a:t>
            </a:r>
          </a:p>
          <a:p>
            <a:pPr algn="ctr"/>
            <a:r>
              <a:rPr lang="en-US" sz="1600" dirty="0" smtClean="0"/>
              <a:t>( 1 )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6247044" y="522309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</a:t>
            </a:r>
          </a:p>
          <a:p>
            <a:pPr algn="ctr"/>
            <a:r>
              <a:rPr lang="en-US" sz="1600" dirty="0" smtClean="0"/>
              <a:t>( 2 )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1235424" y="5149100"/>
            <a:ext cx="1256267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SSD</a:t>
            </a:r>
            <a:endParaRPr lang="en-US" sz="2800" dirty="0"/>
          </a:p>
        </p:txBody>
      </p:sp>
      <p:sp>
        <p:nvSpPr>
          <p:cNvPr id="34" name="Right Arrow 33"/>
          <p:cNvSpPr/>
          <p:nvPr/>
        </p:nvSpPr>
        <p:spPr>
          <a:xfrm>
            <a:off x="4143920" y="5974026"/>
            <a:ext cx="1696890" cy="226924"/>
          </a:xfrm>
          <a:prstGeom prst="rightArrow">
            <a:avLst>
              <a:gd name="adj1" fmla="val 32442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396143" y="2990392"/>
            <a:ext cx="3322020" cy="87648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684415" y="2481251"/>
            <a:ext cx="238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Memory Cache</a:t>
            </a:r>
            <a:endParaRPr lang="en-US" sz="2400" dirty="0"/>
          </a:p>
        </p:txBody>
      </p:sp>
      <p:sp>
        <p:nvSpPr>
          <p:cNvPr id="51" name="Rectangle 50"/>
          <p:cNvSpPr/>
          <p:nvPr/>
        </p:nvSpPr>
        <p:spPr>
          <a:xfrm>
            <a:off x="7002643" y="5149100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5046844" y="3069749"/>
            <a:ext cx="1505726" cy="717767"/>
            <a:chOff x="5811378" y="3161145"/>
            <a:chExt cx="1505726" cy="717767"/>
          </a:xfrm>
        </p:grpSpPr>
        <p:sp>
          <p:nvSpPr>
            <p:cNvPr id="46" name="Rectangle 45"/>
            <p:cNvSpPr/>
            <p:nvPr/>
          </p:nvSpPr>
          <p:spPr>
            <a:xfrm>
              <a:off x="5811378" y="3161145"/>
              <a:ext cx="1505726" cy="717767"/>
            </a:xfrm>
            <a:prstGeom prst="rect">
              <a:avLst/>
            </a:prstGeom>
            <a:solidFill>
              <a:srgbClr val="D9D9D9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5947408" y="3235144"/>
              <a:ext cx="1233666" cy="569769"/>
              <a:chOff x="7300878" y="2181335"/>
              <a:chExt cx="1233666" cy="569769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7300878" y="2181335"/>
                <a:ext cx="616833" cy="56976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C</a:t>
                </a:r>
              </a:p>
              <a:p>
                <a:pPr algn="ctr"/>
                <a:r>
                  <a:rPr lang="en-US" sz="1600" dirty="0" smtClean="0"/>
                  <a:t>( 1 )</a:t>
                </a:r>
                <a:endParaRPr lang="en-US" sz="16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917711" y="2181335"/>
                <a:ext cx="616833" cy="56976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D</a:t>
                </a:r>
              </a:p>
              <a:p>
                <a:pPr algn="ctr"/>
                <a:r>
                  <a:rPr lang="en-US" sz="1600" dirty="0" smtClean="0"/>
                  <a:t>( 2 )</a:t>
                </a:r>
                <a:endParaRPr lang="en-US" sz="1600" dirty="0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5648020" y="3787516"/>
            <a:ext cx="838691" cy="1361584"/>
            <a:chOff x="5648020" y="3787516"/>
            <a:chExt cx="838691" cy="1361584"/>
          </a:xfrm>
        </p:grpSpPr>
        <p:cxnSp>
          <p:nvCxnSpPr>
            <p:cNvPr id="44" name="Curved Connector 43"/>
            <p:cNvCxnSpPr>
              <a:stCxn id="25" idx="0"/>
              <a:endCxn id="46" idx="2"/>
            </p:cNvCxnSpPr>
            <p:nvPr/>
          </p:nvCxnSpPr>
          <p:spPr>
            <a:xfrm rot="16200000" flipV="1">
              <a:off x="5342584" y="4244639"/>
              <a:ext cx="1361584" cy="447337"/>
            </a:xfrm>
            <a:prstGeom prst="curvedConnector3">
              <a:avLst>
                <a:gd name="adj1" fmla="val 50000"/>
              </a:avLst>
            </a:prstGeom>
            <a:ln w="28575" cmpd="sng">
              <a:solidFill>
                <a:schemeClr val="tx1"/>
              </a:solidFill>
              <a:prstDash val="sysDash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648020" y="4308876"/>
              <a:ext cx="83869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C</a:t>
              </a:r>
              <a:endParaRPr lang="en-US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542384" y="3069749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3678414" y="3143748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</a:p>
          <a:p>
            <a:pPr algn="ctr"/>
            <a:r>
              <a:rPr lang="en-US" sz="1600" dirty="0" smtClean="0"/>
              <a:t>( 3 )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4295247" y="3143748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</a:t>
            </a:r>
          </a:p>
          <a:p>
            <a:pPr algn="ctr"/>
            <a:r>
              <a:rPr lang="en-US" sz="1600" dirty="0" smtClean="0"/>
              <a:t>( 1 )</a:t>
            </a:r>
            <a:endParaRPr lang="en-US" sz="1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2899462" y="3787516"/>
            <a:ext cx="1395785" cy="1361584"/>
            <a:chOff x="2899462" y="3787516"/>
            <a:chExt cx="1395785" cy="1361584"/>
          </a:xfrm>
        </p:grpSpPr>
        <p:cxnSp>
          <p:nvCxnSpPr>
            <p:cNvPr id="52" name="Curved Connector 51"/>
            <p:cNvCxnSpPr>
              <a:stCxn id="17" idx="0"/>
              <a:endCxn id="53" idx="2"/>
            </p:cNvCxnSpPr>
            <p:nvPr/>
          </p:nvCxnSpPr>
          <p:spPr>
            <a:xfrm rot="5400000" flipH="1" flipV="1">
              <a:off x="3089109" y="3942962"/>
              <a:ext cx="1361584" cy="1050692"/>
            </a:xfrm>
            <a:prstGeom prst="curvedConnector3">
              <a:avLst>
                <a:gd name="adj1" fmla="val 50000"/>
              </a:avLst>
            </a:prstGeom>
            <a:ln w="28575" cmpd="sng">
              <a:solidFill>
                <a:schemeClr val="tx1"/>
              </a:solidFill>
              <a:prstDash val="sysDash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899462" y="4302263"/>
              <a:ext cx="85151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B</a:t>
              </a:r>
              <a:endParaRPr lang="en-US" dirty="0"/>
            </a:p>
          </p:txBody>
        </p:sp>
      </p:grpSp>
      <p:sp>
        <p:nvSpPr>
          <p:cNvPr id="58" name="Rounded Rectangular Callout 57"/>
          <p:cNvSpPr/>
          <p:nvPr/>
        </p:nvSpPr>
        <p:spPr>
          <a:xfrm>
            <a:off x="755160" y="2341539"/>
            <a:ext cx="1632264" cy="593509"/>
          </a:xfrm>
          <a:prstGeom prst="wedgeRoundRectCallout">
            <a:avLst>
              <a:gd name="adj1" fmla="val -77263"/>
              <a:gd name="adj2" fmla="val -58223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A</a:t>
            </a:r>
            <a:endParaRPr lang="en-US" dirty="0"/>
          </a:p>
        </p:txBody>
      </p:sp>
      <p:sp>
        <p:nvSpPr>
          <p:cNvPr id="61" name="Down Arrow 60"/>
          <p:cNvSpPr/>
          <p:nvPr/>
        </p:nvSpPr>
        <p:spPr>
          <a:xfrm>
            <a:off x="4062440" y="4128663"/>
            <a:ext cx="1880421" cy="108917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Slow read</a:t>
            </a:r>
          </a:p>
          <a:p>
            <a:pPr algn="ctr"/>
            <a:r>
              <a:rPr lang="en-US" sz="2000" dirty="0" smtClean="0"/>
              <a:t>(latest)</a:t>
            </a:r>
          </a:p>
        </p:txBody>
      </p:sp>
      <p:sp>
        <p:nvSpPr>
          <p:cNvPr id="62" name="Down Arrow 61"/>
          <p:cNvSpPr/>
          <p:nvPr/>
        </p:nvSpPr>
        <p:spPr>
          <a:xfrm>
            <a:off x="3063750" y="2062039"/>
            <a:ext cx="1880421" cy="108917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Fast</a:t>
            </a:r>
          </a:p>
          <a:p>
            <a:pPr algn="ctr"/>
            <a:r>
              <a:rPr lang="en-US" sz="2000" dirty="0" smtClean="0"/>
              <a:t>read</a:t>
            </a:r>
          </a:p>
          <a:p>
            <a:pPr algn="ctr"/>
            <a:r>
              <a:rPr lang="en-US" sz="2000" dirty="0" smtClean="0"/>
              <a:t>(stale)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3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6" grpId="0" animBg="1"/>
      <p:bldP spid="58" grpId="0" animBg="1"/>
      <p:bldP spid="61" grpId="0" animBg="1"/>
      <p:bldP spid="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Fine-grained </a:t>
            </a:r>
            <a:r>
              <a:rPr lang="en-US" sz="3200" dirty="0" smtClean="0"/>
              <a:t>log and coarse</a:t>
            </a:r>
            <a:r>
              <a:rPr lang="en-US" sz="3200" dirty="0"/>
              <a:t>-grained </a:t>
            </a:r>
            <a:r>
              <a:rPr lang="en-US" sz="3200" dirty="0" smtClean="0"/>
              <a:t>cache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938201"/>
              </p:ext>
            </p:extLst>
          </p:nvPr>
        </p:nvGraphicFramePr>
        <p:xfrm>
          <a:off x="523595" y="2431508"/>
          <a:ext cx="7315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98890"/>
            <a:ext cx="8229600" cy="4867923"/>
          </a:xfrm>
        </p:spPr>
        <p:txBody>
          <a:bodyPr>
            <a:normAutofit/>
          </a:bodyPr>
          <a:lstStyle/>
          <a:p>
            <a:r>
              <a:rPr lang="en-US" sz="2400" dirty="0"/>
              <a:t>8 threads reading and writing at 9:1 ratio</a:t>
            </a:r>
          </a:p>
          <a:p>
            <a:r>
              <a:rPr lang="en-US" sz="2400" dirty="0" smtClean="0"/>
              <a:t>KV-pairs per cache block from 2 to 16</a:t>
            </a:r>
            <a:endParaRPr lang="en-US" sz="2400" dirty="0"/>
          </a:p>
          <a:p>
            <a:r>
              <a:rPr lang="en-US" sz="2400" dirty="0"/>
              <a:t>Allowed staleness from 0 to </a:t>
            </a:r>
            <a:r>
              <a:rPr lang="en-US" sz="2400" dirty="0" smtClean="0"/>
              <a:t>15 </a:t>
            </a:r>
            <a:r>
              <a:rPr lang="en-US" sz="2400" dirty="0"/>
              <a:t>updates (bounded staleness)</a:t>
            </a:r>
          </a:p>
        </p:txBody>
      </p:sp>
      <p:sp>
        <p:nvSpPr>
          <p:cNvPr id="7" name="Up-Down Arrow 6"/>
          <p:cNvSpPr/>
          <p:nvPr/>
        </p:nvSpPr>
        <p:spPr>
          <a:xfrm>
            <a:off x="7655859" y="3026899"/>
            <a:ext cx="1244601" cy="1697436"/>
          </a:xfrm>
          <a:prstGeom prst="upDownArrow">
            <a:avLst>
              <a:gd name="adj1" fmla="val 66391"/>
              <a:gd name="adj2" fmla="val 19359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Max</a:t>
            </a:r>
          </a:p>
          <a:p>
            <a:pPr algn="ctr"/>
            <a:r>
              <a:rPr lang="en-US" sz="2400" dirty="0" smtClean="0"/>
              <a:t>60%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98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Deduplicated</a:t>
            </a:r>
            <a:r>
              <a:rPr lang="en-US" dirty="0"/>
              <a:t> system with read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060"/>
            <a:ext cx="8229600" cy="4525963"/>
          </a:xfrm>
        </p:spPr>
        <p:txBody>
          <a:bodyPr/>
          <a:lstStyle/>
          <a:p>
            <a:r>
              <a:rPr lang="en-US" dirty="0" smtClean="0"/>
              <a:t>Systems that cache </a:t>
            </a:r>
            <a:r>
              <a:rPr lang="en-US" dirty="0" err="1" smtClean="0"/>
              <a:t>deduplicated</a:t>
            </a:r>
            <a:r>
              <a:rPr lang="en-US" dirty="0" smtClean="0"/>
              <a:t> chunks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06121" y="5513137"/>
            <a:ext cx="1074834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77859" y="5513137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3447859" y="5513137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 2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4717859" y="5513137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 3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5994544" y="5513137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615353" y="2964197"/>
            <a:ext cx="759651" cy="439197"/>
            <a:chOff x="3958208" y="2827219"/>
            <a:chExt cx="759651" cy="439197"/>
          </a:xfrm>
        </p:grpSpPr>
        <p:sp>
          <p:nvSpPr>
            <p:cNvPr id="4" name="Rectangle 3"/>
            <p:cNvSpPr/>
            <p:nvPr/>
          </p:nvSpPr>
          <p:spPr>
            <a:xfrm>
              <a:off x="3958208" y="2827219"/>
              <a:ext cx="759651" cy="4391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4268499" y="2977819"/>
              <a:ext cx="142442" cy="142442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15353" y="3401482"/>
            <a:ext cx="759651" cy="439197"/>
            <a:chOff x="3958208" y="2827219"/>
            <a:chExt cx="759651" cy="439197"/>
          </a:xfrm>
        </p:grpSpPr>
        <p:sp>
          <p:nvSpPr>
            <p:cNvPr id="48" name="Rectangle 47"/>
            <p:cNvSpPr/>
            <p:nvPr/>
          </p:nvSpPr>
          <p:spPr>
            <a:xfrm>
              <a:off x="3958208" y="2827219"/>
              <a:ext cx="759651" cy="4391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4268499" y="2977819"/>
              <a:ext cx="142442" cy="142442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615353" y="3840681"/>
            <a:ext cx="759651" cy="439197"/>
            <a:chOff x="3958208" y="2827219"/>
            <a:chExt cx="759651" cy="439197"/>
          </a:xfrm>
        </p:grpSpPr>
        <p:sp>
          <p:nvSpPr>
            <p:cNvPr id="51" name="Rectangle 50"/>
            <p:cNvSpPr/>
            <p:nvPr/>
          </p:nvSpPr>
          <p:spPr>
            <a:xfrm>
              <a:off x="3958208" y="2827219"/>
              <a:ext cx="759651" cy="4391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4268499" y="2977819"/>
              <a:ext cx="142442" cy="142442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Elbow Connector 20"/>
          <p:cNvCxnSpPr>
            <a:stCxn id="52" idx="6"/>
            <a:endCxn id="12" idx="0"/>
          </p:cNvCxnSpPr>
          <p:nvPr/>
        </p:nvCxnSpPr>
        <p:spPr>
          <a:xfrm>
            <a:off x="2068086" y="4062502"/>
            <a:ext cx="2014773" cy="1450635"/>
          </a:xfrm>
          <a:prstGeom prst="curvedConnector2">
            <a:avLst/>
          </a:prstGeom>
          <a:ln w="19050" cmpd="sng">
            <a:solidFill>
              <a:schemeClr val="tx1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5" idx="6"/>
            <a:endCxn id="13" idx="0"/>
          </p:cNvCxnSpPr>
          <p:nvPr/>
        </p:nvCxnSpPr>
        <p:spPr>
          <a:xfrm>
            <a:off x="2068086" y="3186018"/>
            <a:ext cx="3284773" cy="2327119"/>
          </a:xfrm>
          <a:prstGeom prst="curvedConnector2">
            <a:avLst/>
          </a:prstGeom>
          <a:ln w="19050" cmpd="sng">
            <a:solidFill>
              <a:schemeClr val="tx1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49124" y="2964199"/>
            <a:ext cx="759651" cy="439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 0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849124" y="3401484"/>
            <a:ext cx="759651" cy="439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 1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849124" y="3840681"/>
            <a:ext cx="759651" cy="439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 2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290821" y="2133202"/>
            <a:ext cx="2635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Logical block to </a:t>
            </a:r>
          </a:p>
          <a:p>
            <a:pPr algn="ctr"/>
            <a:r>
              <a:rPr lang="en-US" sz="2400" dirty="0" smtClean="0"/>
              <a:t>physical chunk map</a:t>
            </a:r>
            <a:endParaRPr lang="en-US" sz="2400" dirty="0"/>
          </a:p>
        </p:txBody>
      </p:sp>
      <p:cxnSp>
        <p:nvCxnSpPr>
          <p:cNvPr id="118" name="Elbow Connector 26"/>
          <p:cNvCxnSpPr>
            <a:stCxn id="49" idx="6"/>
            <a:endCxn id="12" idx="0"/>
          </p:cNvCxnSpPr>
          <p:nvPr/>
        </p:nvCxnSpPr>
        <p:spPr>
          <a:xfrm>
            <a:off x="2068086" y="3623303"/>
            <a:ext cx="2014773" cy="1889834"/>
          </a:xfrm>
          <a:prstGeom prst="curvedConnector2">
            <a:avLst/>
          </a:prstGeom>
          <a:ln w="19050" cmpd="sng">
            <a:solidFill>
              <a:srgbClr val="000000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Elbow Connector 23"/>
          <p:cNvCxnSpPr>
            <a:stCxn id="49" idx="6"/>
            <a:endCxn id="12" idx="0"/>
          </p:cNvCxnSpPr>
          <p:nvPr/>
        </p:nvCxnSpPr>
        <p:spPr>
          <a:xfrm>
            <a:off x="2068086" y="3623303"/>
            <a:ext cx="2014773" cy="1889834"/>
          </a:xfrm>
          <a:prstGeom prst="curvedConnector2">
            <a:avLst/>
          </a:prstGeom>
          <a:ln w="57150" cmpd="sng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9" idx="6"/>
            <a:endCxn id="13" idx="0"/>
          </p:cNvCxnSpPr>
          <p:nvPr/>
        </p:nvCxnSpPr>
        <p:spPr>
          <a:xfrm>
            <a:off x="2068086" y="3623303"/>
            <a:ext cx="3284773" cy="1889834"/>
          </a:xfrm>
          <a:prstGeom prst="curvedConnector2">
            <a:avLst/>
          </a:prstGeom>
          <a:ln w="57150" cmpd="sng">
            <a:solidFill>
              <a:srgbClr val="0000FF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685512" y="2926289"/>
            <a:ext cx="2780625" cy="87648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092929" y="3060619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 2</a:t>
            </a:r>
            <a:endParaRPr lang="en-US" sz="2800" dirty="0"/>
          </a:p>
        </p:txBody>
      </p:sp>
      <p:sp>
        <p:nvSpPr>
          <p:cNvPr id="132" name="TextBox 131"/>
          <p:cNvSpPr txBox="1"/>
          <p:nvPr/>
        </p:nvSpPr>
        <p:spPr>
          <a:xfrm>
            <a:off x="5186679" y="2091579"/>
            <a:ext cx="1903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Memory </a:t>
            </a:r>
          </a:p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33" name="Rounded Rectangular Callout 132"/>
          <p:cNvSpPr/>
          <p:nvPr/>
        </p:nvSpPr>
        <p:spPr>
          <a:xfrm>
            <a:off x="3283488" y="2432784"/>
            <a:ext cx="1796635" cy="753234"/>
          </a:xfrm>
          <a:prstGeom prst="wedgeRoundRectCallout">
            <a:avLst>
              <a:gd name="adj1" fmla="val -69991"/>
              <a:gd name="adj2" fmla="val -110223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Read B 1</a:t>
            </a:r>
            <a:endParaRPr lang="en-US" sz="2800" dirty="0"/>
          </a:p>
        </p:txBody>
      </p:sp>
      <p:sp>
        <p:nvSpPr>
          <p:cNvPr id="134" name="Down Arrow 133"/>
          <p:cNvSpPr/>
          <p:nvPr/>
        </p:nvSpPr>
        <p:spPr>
          <a:xfrm>
            <a:off x="4412648" y="4420017"/>
            <a:ext cx="1880421" cy="108917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Slow read</a:t>
            </a:r>
          </a:p>
          <a:p>
            <a:pPr algn="ctr"/>
            <a:r>
              <a:rPr lang="en-US" sz="2000" dirty="0" smtClean="0"/>
              <a:t>(latest)</a:t>
            </a:r>
          </a:p>
        </p:txBody>
      </p:sp>
      <p:sp>
        <p:nvSpPr>
          <p:cNvPr id="135" name="Down Arrow 134"/>
          <p:cNvSpPr/>
          <p:nvPr/>
        </p:nvSpPr>
        <p:spPr>
          <a:xfrm>
            <a:off x="6796473" y="1947818"/>
            <a:ext cx="1880421" cy="108917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Fast</a:t>
            </a:r>
          </a:p>
          <a:p>
            <a:pPr algn="ctr"/>
            <a:r>
              <a:rPr lang="en-US" sz="2000" dirty="0" smtClean="0"/>
              <a:t>read</a:t>
            </a:r>
          </a:p>
          <a:p>
            <a:pPr algn="ctr"/>
            <a:r>
              <a:rPr lang="en-US" sz="2000" dirty="0" smtClean="0"/>
              <a:t>(stale)</a:t>
            </a:r>
            <a:endParaRPr lang="en-US" sz="2000" dirty="0"/>
          </a:p>
        </p:txBody>
      </p:sp>
      <p:sp>
        <p:nvSpPr>
          <p:cNvPr id="153" name="Rectangle 152"/>
          <p:cNvSpPr/>
          <p:nvPr/>
        </p:nvSpPr>
        <p:spPr>
          <a:xfrm>
            <a:off x="849124" y="4279878"/>
            <a:ext cx="759651" cy="439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1615353" y="4277479"/>
            <a:ext cx="759651" cy="4391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4082859" y="3673645"/>
            <a:ext cx="3645070" cy="1839492"/>
            <a:chOff x="2650302" y="3619859"/>
            <a:chExt cx="3645070" cy="1839492"/>
          </a:xfrm>
        </p:grpSpPr>
        <p:cxnSp>
          <p:nvCxnSpPr>
            <p:cNvPr id="58" name="Curved Connector 57"/>
            <p:cNvCxnSpPr>
              <a:stCxn id="12" idx="0"/>
              <a:endCxn id="65" idx="2"/>
            </p:cNvCxnSpPr>
            <p:nvPr/>
          </p:nvCxnSpPr>
          <p:spPr>
            <a:xfrm rot="5400000" flipH="1" flipV="1">
              <a:off x="3553091" y="2717070"/>
              <a:ext cx="1839492" cy="3645070"/>
            </a:xfrm>
            <a:prstGeom prst="curvedConnector3">
              <a:avLst>
                <a:gd name="adj1" fmla="val 50000"/>
              </a:avLst>
            </a:prstGeom>
            <a:ln w="28575" cmpd="sng">
              <a:solidFill>
                <a:schemeClr val="tx1"/>
              </a:solidFill>
              <a:prstDash val="sysDash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838312" y="4181565"/>
              <a:ext cx="9514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B2</a:t>
              </a:r>
              <a:endParaRPr lang="en-US" dirty="0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5819803" y="3060619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0A1B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33" grpId="0" animBg="1"/>
      <p:bldP spid="134" grpId="0" animBg="1"/>
      <p:bldP spid="1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Deduplicated</a:t>
            </a:r>
            <a:r>
              <a:rPr lang="en-US" sz="3200" dirty="0"/>
              <a:t> system with read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020"/>
            <a:ext cx="8229600" cy="4867923"/>
          </a:xfrm>
        </p:spPr>
        <p:txBody>
          <a:bodyPr>
            <a:normAutofit/>
          </a:bodyPr>
          <a:lstStyle/>
          <a:p>
            <a:r>
              <a:rPr lang="en-US" sz="2400" dirty="0"/>
              <a:t>8 threads reading and writing at 9:1 ratio</a:t>
            </a:r>
          </a:p>
          <a:p>
            <a:r>
              <a:rPr lang="en-US" sz="2400" dirty="0" err="1" smtClean="0"/>
              <a:t>Deduplication</a:t>
            </a:r>
            <a:r>
              <a:rPr lang="en-US" sz="2400" dirty="0" smtClean="0"/>
              <a:t> ratio controlled from 30 to 90%</a:t>
            </a:r>
            <a:endParaRPr lang="en-US" sz="2400" dirty="0"/>
          </a:p>
          <a:p>
            <a:r>
              <a:rPr lang="en-US" sz="2400" dirty="0"/>
              <a:t>Allowed staleness from 0 to </a:t>
            </a:r>
            <a:r>
              <a:rPr lang="en-US" sz="2400" dirty="0" smtClean="0"/>
              <a:t>15 </a:t>
            </a:r>
            <a:r>
              <a:rPr lang="en-US" sz="2400" dirty="0"/>
              <a:t>updates (bounded staleness)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238241"/>
              </p:ext>
            </p:extLst>
          </p:nvPr>
        </p:nvGraphicFramePr>
        <p:xfrm>
          <a:off x="457200" y="2465240"/>
          <a:ext cx="7315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Up-Down Arrow 4"/>
          <p:cNvSpPr/>
          <p:nvPr/>
        </p:nvSpPr>
        <p:spPr>
          <a:xfrm>
            <a:off x="7655859" y="3513575"/>
            <a:ext cx="1244601" cy="937746"/>
          </a:xfrm>
          <a:prstGeom prst="upDownArrow">
            <a:avLst>
              <a:gd name="adj1" fmla="val 66391"/>
              <a:gd name="adj2" fmla="val 19359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Max</a:t>
            </a:r>
          </a:p>
          <a:p>
            <a:pPr algn="ctr"/>
            <a:r>
              <a:rPr lang="en-US" sz="2400" dirty="0" smtClean="0"/>
              <a:t>30%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16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cache that is slow for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540"/>
            <a:ext cx="8229600" cy="4525963"/>
          </a:xfrm>
        </p:spPr>
        <p:txBody>
          <a:bodyPr/>
          <a:lstStyle/>
          <a:p>
            <a:r>
              <a:rPr lang="en-US" dirty="0" smtClean="0"/>
              <a:t>Griffin: disk cache over SSD for SSD lifetime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06121" y="5441917"/>
            <a:ext cx="1074834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SSD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99436" y="3200743"/>
            <a:ext cx="1074834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Disk Cache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4951035" y="4352739"/>
            <a:ext cx="3156515" cy="915621"/>
          </a:xfrm>
          <a:prstGeom prst="down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Flushes latest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2177859" y="5441917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 (3)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447859" y="5441917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 (1)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717859" y="5441917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 (0)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994544" y="5441917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 (4)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264544" y="5441917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177859" y="6073349"/>
            <a:ext cx="2680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block address space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264544" y="6138144"/>
            <a:ext cx="1270000" cy="497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Addr</a:t>
            </a:r>
            <a:r>
              <a:rPr lang="en-US" sz="2000" dirty="0" smtClean="0"/>
              <a:t> (</a:t>
            </a:r>
            <a:r>
              <a:rPr lang="en-US" sz="2000" dirty="0" err="1" smtClean="0"/>
              <a:t>Ver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130379" y="3200743"/>
            <a:ext cx="5134075" cy="982358"/>
            <a:chOff x="3400469" y="3450013"/>
            <a:chExt cx="5134075" cy="982358"/>
          </a:xfrm>
        </p:grpSpPr>
        <p:sp>
          <p:nvSpPr>
            <p:cNvPr id="11" name="Rectangle 10"/>
            <p:cNvSpPr/>
            <p:nvPr/>
          </p:nvSpPr>
          <p:spPr>
            <a:xfrm>
              <a:off x="3447859" y="3450013"/>
              <a:ext cx="1270000" cy="613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17859" y="3450013"/>
              <a:ext cx="1270000" cy="613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994544" y="3450013"/>
              <a:ext cx="1270000" cy="613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4898333" y="4150235"/>
              <a:ext cx="2452768" cy="226924"/>
            </a:xfrm>
            <a:prstGeom prst="rightArrow">
              <a:avLst>
                <a:gd name="adj1" fmla="val 32442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00469" y="4063039"/>
              <a:ext cx="1497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Logged blocks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264544" y="3450013"/>
              <a:ext cx="1270000" cy="613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23" name="Down Arrow 22"/>
          <p:cNvSpPr/>
          <p:nvPr/>
        </p:nvSpPr>
        <p:spPr>
          <a:xfrm>
            <a:off x="4414082" y="2111565"/>
            <a:ext cx="1880421" cy="108917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Slow read</a:t>
            </a:r>
          </a:p>
          <a:p>
            <a:pPr algn="ctr"/>
            <a:r>
              <a:rPr lang="en-US" sz="2000" dirty="0" smtClean="0"/>
              <a:t>(latest)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3144234" y="4352739"/>
            <a:ext cx="1880421" cy="108917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Fast</a:t>
            </a:r>
          </a:p>
          <a:p>
            <a:pPr algn="ctr"/>
            <a:r>
              <a:rPr lang="en-US" sz="2000" dirty="0" smtClean="0"/>
              <a:t>read</a:t>
            </a:r>
          </a:p>
          <a:p>
            <a:pPr algn="ctr"/>
            <a:r>
              <a:rPr lang="en-US" sz="2000" dirty="0" smtClean="0"/>
              <a:t>(stale)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3447769" y="3200743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 (2)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2177769" y="3200743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 (5)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4724454" y="3200743"/>
            <a:ext cx="1270000" cy="613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 (3)</a:t>
            </a:r>
            <a:endParaRPr lang="en-US" sz="2800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1726767" y="2267208"/>
            <a:ext cx="1994001" cy="593509"/>
          </a:xfrm>
          <a:prstGeom prst="wedgeRoundRectCallout">
            <a:avLst>
              <a:gd name="adj1" fmla="val -82176"/>
              <a:gd name="adj2" fmla="val -70223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</a:t>
            </a:r>
            <a:r>
              <a:rPr lang="en-US" dirty="0" err="1" smtClean="0"/>
              <a:t>Addr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3" grpId="0" animBg="1"/>
      <p:bldP spid="24" grpId="0" animBg="1"/>
      <p:bldP spid="27" grpId="0" animBg="1"/>
      <p:bldP spid="26" grpId="0" animBg="1"/>
      <p:bldP spid="28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10"/>
            <a:ext cx="8229600" cy="6664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Server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25987"/>
              </p:ext>
            </p:extLst>
          </p:nvPr>
        </p:nvGraphicFramePr>
        <p:xfrm>
          <a:off x="274185" y="951285"/>
          <a:ext cx="7545102" cy="438911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35104"/>
                <a:gridCol w="2839455"/>
                <a:gridCol w="28705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Year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2006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2016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/>
                        </a:rPr>
                        <a:t>Model (4U)</a:t>
                      </a:r>
                      <a:endParaRPr lang="en-US" sz="2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effectLst/>
                        </a:rPr>
                        <a:t>Dell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PowerEdge 6850 </a:t>
                      </a:r>
                      <a:endParaRPr lang="en-US" sz="2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effectLst/>
                        </a:rPr>
                        <a:t>Dell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PowerEdge </a:t>
                      </a:r>
                      <a:r>
                        <a:rPr lang="en-US" sz="2400" dirty="0">
                          <a:effectLst/>
                        </a:rPr>
                        <a:t>R930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CPU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 smtClean="0">
                          <a:effectLst/>
                        </a:rPr>
                        <a:t>[# </a:t>
                      </a:r>
                      <a:r>
                        <a:rPr lang="en-US" sz="2800" dirty="0">
                          <a:effectLst/>
                        </a:rPr>
                        <a:t>of </a:t>
                      </a:r>
                      <a:r>
                        <a:rPr lang="en-US" sz="2800" dirty="0" smtClean="0">
                          <a:effectLst/>
                        </a:rPr>
                        <a:t>cores] </a:t>
                      </a:r>
                      <a:endParaRPr lang="en-US" sz="2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800" dirty="0">
                          <a:effectLst/>
                        </a:rPr>
                        <a:t>4</a:t>
                      </a:r>
                      <a:r>
                        <a:rPr lang="it-IT" sz="2800" dirty="0" smtClean="0">
                          <a:effectLst/>
                        </a:rPr>
                        <a:t> </a:t>
                      </a:r>
                      <a:r>
                        <a:rPr lang="it-IT" sz="2800" dirty="0">
                          <a:effectLst/>
                        </a:rPr>
                        <a:t>× </a:t>
                      </a:r>
                      <a:r>
                        <a:rPr lang="it-IT" sz="2800" dirty="0" smtClean="0">
                          <a:effectLst/>
                        </a:rPr>
                        <a:t>2 core </a:t>
                      </a:r>
                      <a:r>
                        <a:rPr lang="it-IT" sz="2800" dirty="0" err="1">
                          <a:effectLst/>
                        </a:rPr>
                        <a:t>Xeon</a:t>
                      </a:r>
                      <a:r>
                        <a:rPr lang="it-IT" sz="2800" dirty="0">
                          <a:effectLst/>
                        </a:rPr>
                        <a:t> </a:t>
                      </a:r>
                      <a:endParaRPr lang="it-IT" sz="2800" dirty="0" smtClean="0">
                        <a:effectLst/>
                      </a:endParaRPr>
                    </a:p>
                    <a:p>
                      <a:r>
                        <a:rPr lang="it-IT" sz="2800" dirty="0" smtClean="0">
                          <a:effectLst/>
                        </a:rPr>
                        <a:t>[ 8 ]</a:t>
                      </a:r>
                      <a:endParaRPr lang="it-IT" sz="2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800" dirty="0">
                          <a:effectLst/>
                        </a:rPr>
                        <a:t>4 × 24 </a:t>
                      </a:r>
                      <a:r>
                        <a:rPr lang="it-IT" sz="2800" dirty="0" smtClean="0">
                          <a:effectLst/>
                        </a:rPr>
                        <a:t>core </a:t>
                      </a:r>
                      <a:r>
                        <a:rPr lang="it-IT" sz="2800" dirty="0" err="1">
                          <a:effectLst/>
                        </a:rPr>
                        <a:t>Xeon</a:t>
                      </a:r>
                      <a:r>
                        <a:rPr lang="it-IT" sz="2800" dirty="0">
                          <a:effectLst/>
                        </a:rPr>
                        <a:t> </a:t>
                      </a:r>
                      <a:endParaRPr lang="it-IT" sz="2800" dirty="0" smtClean="0">
                        <a:effectLst/>
                      </a:endParaRPr>
                    </a:p>
                    <a:p>
                      <a:r>
                        <a:rPr lang="it-IT" sz="2800" dirty="0" smtClean="0">
                          <a:effectLst/>
                        </a:rPr>
                        <a:t>[</a:t>
                      </a:r>
                      <a:r>
                        <a:rPr lang="it-IT" sz="2800" baseline="0" dirty="0" smtClean="0">
                          <a:effectLst/>
                        </a:rPr>
                        <a:t> </a:t>
                      </a:r>
                      <a:r>
                        <a:rPr lang="it-IT" sz="2800" dirty="0" smtClean="0">
                          <a:effectLst/>
                        </a:rPr>
                        <a:t>96 ]</a:t>
                      </a:r>
                      <a:endParaRPr lang="it-IT" sz="2800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Memory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/>
                        </a:rPr>
                        <a:t>64GB </a:t>
                      </a:r>
                      <a:endParaRPr lang="en-US" sz="2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6TB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/>
                        </a:rPr>
                        <a:t>Network</a:t>
                      </a:r>
                      <a:endParaRPr lang="en-US" sz="2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2 × </a:t>
                      </a:r>
                      <a:r>
                        <a:rPr lang="en-US" sz="2800" dirty="0" smtClean="0">
                          <a:effectLst/>
                        </a:rPr>
                        <a:t>1GigE</a:t>
                      </a:r>
                      <a:endParaRPr lang="en-US" sz="2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2 × </a:t>
                      </a:r>
                      <a:r>
                        <a:rPr lang="en-US" sz="2800" dirty="0" smtClean="0">
                          <a:effectLst/>
                        </a:rPr>
                        <a:t>1GigE </a:t>
                      </a:r>
                    </a:p>
                    <a:p>
                      <a:r>
                        <a:rPr lang="en-US" sz="2800" dirty="0" smtClean="0">
                          <a:effectLst/>
                        </a:rPr>
                        <a:t>2 </a:t>
                      </a:r>
                      <a:r>
                        <a:rPr lang="en-US" sz="2800" dirty="0">
                          <a:effectLst/>
                        </a:rPr>
                        <a:t>× </a:t>
                      </a:r>
                      <a:r>
                        <a:rPr lang="en-US" sz="2800" dirty="0" smtClean="0">
                          <a:effectLst/>
                        </a:rPr>
                        <a:t>10GigE </a:t>
                      </a:r>
                      <a:endParaRPr lang="en-US" sz="2800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/>
                        </a:rPr>
                        <a:t>Storage </a:t>
                      </a:r>
                      <a:endParaRPr lang="en-US" sz="28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effectLst/>
                        </a:rPr>
                        <a:t>8 × SCSI/SAS HDD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24 × </a:t>
                      </a:r>
                      <a:r>
                        <a:rPr lang="en-US" sz="2800" dirty="0" smtClean="0">
                          <a:effectLst/>
                        </a:rPr>
                        <a:t>SAS HDD/SSD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</a:p>
                    <a:p>
                      <a:r>
                        <a:rPr lang="en-US" sz="2800" baseline="0" dirty="0" smtClean="0">
                          <a:effectLst/>
                        </a:rPr>
                        <a:t>10 x </a:t>
                      </a:r>
                      <a:r>
                        <a:rPr lang="en-US" sz="2800" baseline="0" dirty="0" err="1" smtClean="0">
                          <a:effectLst/>
                        </a:rPr>
                        <a:t>PCIe</a:t>
                      </a:r>
                      <a:r>
                        <a:rPr lang="en-US" sz="2800" baseline="0" dirty="0" smtClean="0">
                          <a:effectLst/>
                        </a:rPr>
                        <a:t> SSD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90902" y="2016800"/>
            <a:ext cx="2180126" cy="893575"/>
            <a:chOff x="2245898" y="1991895"/>
            <a:chExt cx="6146801" cy="1122949"/>
          </a:xfrm>
        </p:grpSpPr>
        <p:sp>
          <p:nvSpPr>
            <p:cNvPr id="20" name="Trapezoid 19"/>
            <p:cNvSpPr/>
            <p:nvPr/>
          </p:nvSpPr>
          <p:spPr>
            <a:xfrm rot="16200000">
              <a:off x="4757824" y="-520031"/>
              <a:ext cx="1122949" cy="6146801"/>
            </a:xfrm>
            <a:prstGeom prst="trapezoid">
              <a:avLst>
                <a:gd name="adj" fmla="val 0"/>
              </a:avLst>
            </a:prstGeom>
            <a:gradFill flip="none" rotWithShape="1">
              <a:gsLst>
                <a:gs pos="0">
                  <a:srgbClr val="3366FF">
                    <a:alpha val="70000"/>
                  </a:srgb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64849" y="2094057"/>
              <a:ext cx="3427850" cy="81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000000"/>
                  </a:solidFill>
                </a:rPr>
                <a:t>12 X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82882" y="2848170"/>
            <a:ext cx="2180126" cy="646331"/>
            <a:chOff x="2245898" y="1749172"/>
            <a:chExt cx="6146801" cy="1515907"/>
          </a:xfrm>
        </p:grpSpPr>
        <p:sp>
          <p:nvSpPr>
            <p:cNvPr id="29" name="Trapezoid 28"/>
            <p:cNvSpPr/>
            <p:nvPr/>
          </p:nvSpPr>
          <p:spPr>
            <a:xfrm rot="16200000">
              <a:off x="4757824" y="-520031"/>
              <a:ext cx="1122949" cy="6146801"/>
            </a:xfrm>
            <a:prstGeom prst="trapezoid">
              <a:avLst>
                <a:gd name="adj" fmla="val 0"/>
              </a:avLst>
            </a:prstGeom>
            <a:gradFill flip="none" rotWithShape="1">
              <a:gsLst>
                <a:gs pos="0">
                  <a:srgbClr val="3366FF">
                    <a:alpha val="70000"/>
                  </a:srgb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87461" y="1749172"/>
              <a:ext cx="3405238" cy="1515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rgbClr val="000000"/>
                  </a:solidFill>
                </a:rPr>
                <a:t>96 X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77530" y="3481133"/>
            <a:ext cx="2180126" cy="893575"/>
            <a:chOff x="2245898" y="1991895"/>
            <a:chExt cx="6146801" cy="1122949"/>
          </a:xfrm>
        </p:grpSpPr>
        <p:sp>
          <p:nvSpPr>
            <p:cNvPr id="32" name="Trapezoid 31"/>
            <p:cNvSpPr/>
            <p:nvPr/>
          </p:nvSpPr>
          <p:spPr>
            <a:xfrm rot="16200000">
              <a:off x="4757824" y="-520031"/>
              <a:ext cx="1122949" cy="6146801"/>
            </a:xfrm>
            <a:prstGeom prst="trapezoid">
              <a:avLst>
                <a:gd name="adj" fmla="val 0"/>
              </a:avLst>
            </a:prstGeom>
            <a:gradFill flip="none" rotWithShape="1">
              <a:gsLst>
                <a:gs pos="0">
                  <a:srgbClr val="3366FF">
                    <a:alpha val="70000"/>
                  </a:srgb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02551" y="2094057"/>
              <a:ext cx="3390148" cy="81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11 X</a:t>
              </a:r>
              <a:endParaRPr lang="en-US" sz="36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878444" y="4357372"/>
            <a:ext cx="2222145" cy="997197"/>
            <a:chOff x="2245898" y="1919710"/>
            <a:chExt cx="6265277" cy="1253169"/>
          </a:xfrm>
        </p:grpSpPr>
        <p:sp>
          <p:nvSpPr>
            <p:cNvPr id="56" name="Trapezoid 55"/>
            <p:cNvSpPr/>
            <p:nvPr/>
          </p:nvSpPr>
          <p:spPr>
            <a:xfrm rot="16200000">
              <a:off x="4757824" y="-520031"/>
              <a:ext cx="1122949" cy="6146801"/>
            </a:xfrm>
            <a:prstGeom prst="trapezoid">
              <a:avLst>
                <a:gd name="adj" fmla="val 0"/>
              </a:avLst>
            </a:prstGeom>
            <a:gradFill flip="none" rotWithShape="1">
              <a:gsLst>
                <a:gs pos="0">
                  <a:srgbClr val="3366FF">
                    <a:alpha val="70000"/>
                  </a:srgb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58318" y="1919710"/>
              <a:ext cx="4052857" cy="1253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600" dirty="0" smtClean="0"/>
                <a:t>4.2 </a:t>
              </a:r>
              <a:r>
                <a:rPr lang="en-US" sz="3600" dirty="0"/>
                <a:t>X (</a:t>
              </a:r>
              <a:r>
                <a:rPr lang="en-US" sz="3600" dirty="0" smtClean="0"/>
                <a:t>175X)  </a:t>
              </a:r>
              <a:endParaRPr lang="en-US" sz="36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559978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/>
                <a:cs typeface="Arial"/>
              </a:rPr>
              <a:t>Modern Server ≈ Distributed System</a:t>
            </a:r>
            <a:endParaRPr lang="en-US" sz="4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5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cache that is slow for reads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7288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8 threads reading and writing at 9:1 ratio</a:t>
            </a:r>
          </a:p>
          <a:p>
            <a:r>
              <a:rPr lang="en-US" sz="2400" dirty="0" smtClean="0"/>
              <a:t>Data flushed from disk to SSD every 128MB to 1GB writes</a:t>
            </a:r>
          </a:p>
          <a:p>
            <a:r>
              <a:rPr lang="en-US" sz="2400" dirty="0" smtClean="0"/>
              <a:t>Allowed staleness from 0 to 7 updates (bounded staleness)</a:t>
            </a:r>
          </a:p>
          <a:p>
            <a:endParaRPr lang="en-US" sz="24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858711"/>
              </p:ext>
            </p:extLst>
          </p:nvPr>
        </p:nvGraphicFramePr>
        <p:xfrm>
          <a:off x="676565" y="2433387"/>
          <a:ext cx="7315200" cy="4341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Up-Down Arrow 7"/>
          <p:cNvSpPr/>
          <p:nvPr/>
        </p:nvSpPr>
        <p:spPr>
          <a:xfrm>
            <a:off x="4854647" y="2777625"/>
            <a:ext cx="1244601" cy="2944957"/>
          </a:xfrm>
          <a:prstGeom prst="upDownArrow">
            <a:avLst>
              <a:gd name="adj1" fmla="val 66391"/>
              <a:gd name="adj2" fmla="val 19359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Max</a:t>
            </a:r>
          </a:p>
          <a:p>
            <a:pPr algn="ctr"/>
            <a:r>
              <a:rPr lang="en-US" sz="2400" dirty="0" smtClean="0"/>
              <a:t>95%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1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849924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/>
              <a:t>Can we apply </a:t>
            </a:r>
            <a:br>
              <a:rPr lang="en-US" sz="4800" b="1" smtClean="0"/>
            </a:br>
            <a:r>
              <a:rPr lang="en-US" sz="4800" b="1" smtClean="0"/>
              <a:t>distributed system principles</a:t>
            </a:r>
            <a:br>
              <a:rPr lang="en-US" sz="4800" b="1" smtClean="0"/>
            </a:br>
            <a:r>
              <a:rPr lang="en-US" sz="4800" b="1" smtClean="0"/>
              <a:t>to local storage systems</a:t>
            </a:r>
            <a:br>
              <a:rPr lang="en-US" sz="4800" b="1" smtClean="0"/>
            </a:br>
            <a:r>
              <a:rPr lang="en-US" sz="4800" b="1" smtClean="0"/>
              <a:t>to improve performance?</a:t>
            </a:r>
            <a:endParaRPr lang="en-US" sz="4800" b="1" dirty="0"/>
          </a:p>
        </p:txBody>
      </p:sp>
      <p:sp>
        <p:nvSpPr>
          <p:cNvPr id="8" name="Line Callout 2 (Accent Bar) 7"/>
          <p:cNvSpPr/>
          <p:nvPr/>
        </p:nvSpPr>
        <p:spPr>
          <a:xfrm>
            <a:off x="975902" y="4694726"/>
            <a:ext cx="7793790" cy="1243263"/>
          </a:xfrm>
          <a:prstGeom prst="accentCallout2">
            <a:avLst>
              <a:gd name="adj1" fmla="val 44556"/>
              <a:gd name="adj2" fmla="val 1575"/>
              <a:gd name="adj3" fmla="val 44436"/>
              <a:gd name="adj4" fmla="val -327"/>
              <a:gd name="adj5" fmla="val -163771"/>
              <a:gd name="adj6" fmla="val 1453"/>
            </a:avLst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600" b="1" dirty="0">
                <a:solidFill>
                  <a:srgbClr val="0000FF"/>
                </a:solidFill>
              </a:rPr>
              <a:t>C</a:t>
            </a:r>
            <a:r>
              <a:rPr lang="en-US" sz="4600" b="1" dirty="0" smtClean="0">
                <a:solidFill>
                  <a:srgbClr val="0000FF"/>
                </a:solidFill>
              </a:rPr>
              <a:t>onsistency and performance</a:t>
            </a:r>
          </a:p>
          <a:p>
            <a:pPr algn="ctr"/>
            <a:r>
              <a:rPr lang="en-US" sz="4600" b="1" dirty="0">
                <a:solidFill>
                  <a:srgbClr val="0000FF"/>
                </a:solidFill>
              </a:rPr>
              <a:t>t</a:t>
            </a:r>
            <a:r>
              <a:rPr lang="en-US" sz="4600" b="1" dirty="0" smtClean="0">
                <a:solidFill>
                  <a:srgbClr val="0000FF"/>
                </a:solidFill>
              </a:rPr>
              <a:t>rade</a:t>
            </a:r>
            <a:r>
              <a:rPr lang="en-US" sz="4600" b="1" dirty="0">
                <a:solidFill>
                  <a:srgbClr val="0000FF"/>
                </a:solidFill>
              </a:rPr>
              <a:t>-</a:t>
            </a:r>
            <a:r>
              <a:rPr lang="en-US" sz="4600" b="1" dirty="0" smtClean="0">
                <a:solidFill>
                  <a:srgbClr val="0000FF"/>
                </a:solidFill>
              </a:rPr>
              <a:t>off</a:t>
            </a:r>
            <a:endParaRPr lang="en-US" sz="46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55579" y="2638400"/>
            <a:ext cx="7472947" cy="0"/>
          </a:xfrm>
          <a:prstGeom prst="line">
            <a:avLst/>
          </a:prstGeom>
          <a:ln w="57150" cmpd="sng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15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707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Why</a:t>
            </a:r>
            <a:r>
              <a:rPr lang="en-US" sz="3600" dirty="0"/>
              <a:t> </a:t>
            </a:r>
            <a:r>
              <a:rPr lang="en-US" sz="3600" dirty="0" smtClean="0"/>
              <a:t>Consistency/Performance </a:t>
            </a:r>
            <a:r>
              <a:rPr lang="en-US" sz="3600" dirty="0"/>
              <a:t>T</a:t>
            </a:r>
            <a:r>
              <a:rPr lang="en-US" sz="3600" dirty="0" smtClean="0"/>
              <a:t>rade-off?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306880"/>
              </p:ext>
            </p:extLst>
          </p:nvPr>
        </p:nvGraphicFramePr>
        <p:xfrm>
          <a:off x="237388" y="876130"/>
          <a:ext cx="8688508" cy="34442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344254"/>
                <a:gridCol w="434425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Distributed</a:t>
                      </a:r>
                      <a:r>
                        <a:rPr lang="en-US" sz="2600" baseline="0" dirty="0" smtClean="0"/>
                        <a:t> Systems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Modern Servers</a:t>
                      </a:r>
                      <a:endParaRPr lang="en-US" sz="2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Different versions of data exist in different 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servers</a:t>
                      </a:r>
                      <a:r>
                        <a:rPr lang="en-US" sz="2600" dirty="0" smtClean="0"/>
                        <a:t> due to 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network delays</a:t>
                      </a: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</a:rPr>
                        <a:t> for replication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Different versions of data exist in different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</a:rPr>
                        <a:t>storage media </a:t>
                      </a:r>
                      <a:r>
                        <a:rPr lang="en-US" sz="2600" baseline="0" dirty="0" smtClean="0"/>
                        <a:t>due to 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logging, caching, copy-on-write, </a:t>
                      </a:r>
                      <a:r>
                        <a:rPr lang="en-US" sz="2600" dirty="0" err="1" smtClean="0">
                          <a:solidFill>
                            <a:srgbClr val="FF0000"/>
                          </a:solidFill>
                        </a:rPr>
                        <a:t>deduplication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, etc.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Older versions</a:t>
                      </a:r>
                      <a:r>
                        <a:rPr lang="en-US" sz="2600" baseline="0" dirty="0" smtClean="0"/>
                        <a:t> are faster to access when </a:t>
                      </a: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</a:rPr>
                        <a:t>the client is closer to the server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aseline="0" dirty="0" smtClean="0"/>
                        <a:t>Older </a:t>
                      </a:r>
                      <a:r>
                        <a:rPr lang="en-US" sz="2600" dirty="0" smtClean="0"/>
                        <a:t>versions are faster</a:t>
                      </a:r>
                      <a:r>
                        <a:rPr lang="en-US" sz="2600" baseline="0" dirty="0" smtClean="0"/>
                        <a:t> to access when </a:t>
                      </a: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</a:rPr>
                        <a:t>they are on faster storage media</a:t>
                      </a:r>
                      <a:endParaRPr lang="en-US" sz="2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617254" y="1400696"/>
            <a:ext cx="4237427" cy="1602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29119" y="3145619"/>
            <a:ext cx="4237427" cy="1139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261116" y="4368230"/>
            <a:ext cx="6136568" cy="2275458"/>
          </a:xfrm>
          <a:prstGeom prst="wedgeRoundRectCallout">
            <a:avLst>
              <a:gd name="adj1" fmla="val 54133"/>
              <a:gd name="adj2" fmla="val -5181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Reasons </a:t>
            </a:r>
            <a:r>
              <a:rPr lang="en-US" sz="2800" dirty="0"/>
              <a:t>for different </a:t>
            </a:r>
            <a:r>
              <a:rPr lang="en-US" sz="2800" dirty="0" smtClean="0"/>
              <a:t>access speeds</a:t>
            </a:r>
            <a:endParaRPr lang="en-US" sz="2800" dirty="0"/>
          </a:p>
          <a:p>
            <a:pPr marL="457200" indent="-457200">
              <a:buFont typeface="Wingdings" charset="2"/>
              <a:buChar char="ü"/>
            </a:pPr>
            <a:r>
              <a:rPr lang="en-US" sz="2800" dirty="0"/>
              <a:t>RAM, SSD, HDD, hybrid-drives, etc.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/>
              <a:t>Disk arm contention 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/>
              <a:t>SSD under </a:t>
            </a:r>
            <a:r>
              <a:rPr lang="en-US" sz="2800" dirty="0" smtClean="0"/>
              <a:t>garbage collection</a:t>
            </a:r>
            <a:endParaRPr lang="en-US" sz="2800" dirty="0"/>
          </a:p>
          <a:p>
            <a:pPr marL="457200" indent="-457200">
              <a:buFont typeface="Wingdings" charset="2"/>
              <a:buChar char="ü"/>
            </a:pPr>
            <a:r>
              <a:rPr lang="en-US" sz="2800" dirty="0"/>
              <a:t>Degraded mode in RAID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6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Fine-grained </a:t>
            </a:r>
            <a:r>
              <a:rPr lang="en-US" sz="3400" dirty="0" smtClean="0"/>
              <a:t>Log and Coarse-grained Cache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930"/>
            <a:ext cx="8229600" cy="4525963"/>
          </a:xfrm>
        </p:spPr>
        <p:txBody>
          <a:bodyPr/>
          <a:lstStyle/>
          <a:p>
            <a:r>
              <a:rPr lang="en-US" dirty="0" smtClean="0"/>
              <a:t> Multiple logged objects fit in one cache block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06155" y="575713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KV pairs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00549" y="5836472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 sz="3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7136579" y="5910471"/>
            <a:ext cx="1233666" cy="569769"/>
            <a:chOff x="7300878" y="2181335"/>
            <a:chExt cx="1233666" cy="569769"/>
          </a:xfrm>
        </p:grpSpPr>
        <p:sp>
          <p:nvSpPr>
            <p:cNvPr id="12" name="Rectangle 11"/>
            <p:cNvSpPr/>
            <p:nvPr/>
          </p:nvSpPr>
          <p:spPr>
            <a:xfrm>
              <a:off x="7300878" y="2181335"/>
              <a:ext cx="616833" cy="5697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600" dirty="0" smtClean="0"/>
                <a:t>Key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dirty="0" smtClean="0"/>
                <a:t>(</a:t>
              </a:r>
              <a:r>
                <a:rPr lang="en-US" sz="1600" dirty="0" err="1" smtClean="0"/>
                <a:t>Ver</a:t>
              </a:r>
              <a:r>
                <a:rPr lang="en-US" sz="1600" dirty="0" smtClean="0"/>
                <a:t>)</a:t>
              </a:r>
              <a:endParaRPr lang="en-US" sz="1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17711" y="2181335"/>
              <a:ext cx="616833" cy="5697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600" dirty="0" smtClean="0"/>
                <a:t>Key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 dirty="0" smtClean="0"/>
                <a:t>(</a:t>
              </a:r>
              <a:r>
                <a:rPr lang="en-US" sz="1600" dirty="0" err="1" smtClean="0"/>
                <a:t>Ver</a:t>
              </a:r>
              <a:r>
                <a:rPr lang="en-US" sz="1600" dirty="0" smtClean="0"/>
                <a:t>)</a:t>
              </a:r>
              <a:endParaRPr lang="en-US" sz="16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2491692" y="5034680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2627722" y="510867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/>
              <a:t>A</a:t>
            </a:r>
            <a:endParaRPr lang="en-US" sz="2000" dirty="0" smtClean="0"/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( 3 )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244555" y="510867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B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( 4 )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3990048" y="5034680"/>
            <a:ext cx="1505726" cy="717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4126078" y="510867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( 4 )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4742911" y="510867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/>
              <a:t>A</a:t>
            </a:r>
            <a:endParaRPr lang="en-US" sz="2000" dirty="0" smtClean="0"/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( 5 )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494181" y="5034680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 sz="3600" dirty="0"/>
          </a:p>
        </p:txBody>
      </p:sp>
      <p:sp>
        <p:nvSpPr>
          <p:cNvPr id="27" name="Rectangle 26"/>
          <p:cNvSpPr/>
          <p:nvPr/>
        </p:nvSpPr>
        <p:spPr>
          <a:xfrm>
            <a:off x="5630211" y="510867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/>
              <a:t>D</a:t>
            </a:r>
            <a:endParaRPr lang="en-US" sz="2000" dirty="0" smtClean="0"/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( 5 )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6247044" y="5108679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1235424" y="5034680"/>
            <a:ext cx="1256267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dirty="0" smtClean="0"/>
              <a:t>SSD</a:t>
            </a:r>
            <a:endParaRPr lang="en-US" sz="3600" dirty="0"/>
          </a:p>
        </p:txBody>
      </p:sp>
      <p:sp>
        <p:nvSpPr>
          <p:cNvPr id="34" name="Right Arrow 33"/>
          <p:cNvSpPr/>
          <p:nvPr/>
        </p:nvSpPr>
        <p:spPr>
          <a:xfrm>
            <a:off x="4143920" y="5859606"/>
            <a:ext cx="1696890" cy="226924"/>
          </a:xfrm>
          <a:prstGeom prst="rightArrow">
            <a:avLst>
              <a:gd name="adj1" fmla="val 32442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396143" y="2830204"/>
            <a:ext cx="3322020" cy="87648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 sz="2400"/>
          </a:p>
        </p:txBody>
      </p:sp>
      <p:sp>
        <p:nvSpPr>
          <p:cNvPr id="36" name="TextBox 35"/>
          <p:cNvSpPr txBox="1"/>
          <p:nvPr/>
        </p:nvSpPr>
        <p:spPr>
          <a:xfrm>
            <a:off x="4684415" y="2321063"/>
            <a:ext cx="238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Memory Cache</a:t>
            </a:r>
            <a:endParaRPr lang="en-US" sz="2400" dirty="0"/>
          </a:p>
        </p:txBody>
      </p:sp>
      <p:sp>
        <p:nvSpPr>
          <p:cNvPr id="51" name="Rectangle 50"/>
          <p:cNvSpPr/>
          <p:nvPr/>
        </p:nvSpPr>
        <p:spPr>
          <a:xfrm>
            <a:off x="7002643" y="5034680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dirty="0" smtClean="0"/>
              <a:t>…</a:t>
            </a:r>
            <a:endParaRPr lang="en-US" sz="36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5046844" y="2909561"/>
            <a:ext cx="1505726" cy="717767"/>
            <a:chOff x="5811378" y="3161145"/>
            <a:chExt cx="1505726" cy="717767"/>
          </a:xfrm>
        </p:grpSpPr>
        <p:sp>
          <p:nvSpPr>
            <p:cNvPr id="46" name="Rectangle 45"/>
            <p:cNvSpPr/>
            <p:nvPr/>
          </p:nvSpPr>
          <p:spPr>
            <a:xfrm>
              <a:off x="5811378" y="3161145"/>
              <a:ext cx="1505726" cy="717767"/>
            </a:xfrm>
            <a:prstGeom prst="rect">
              <a:avLst/>
            </a:prstGeom>
            <a:solidFill>
              <a:srgbClr val="D9D9D9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endParaRPr lang="en-US" sz="3600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5947408" y="3235144"/>
              <a:ext cx="1233666" cy="569769"/>
              <a:chOff x="7300878" y="2181335"/>
              <a:chExt cx="1233666" cy="569769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7300878" y="2181335"/>
                <a:ext cx="616833" cy="56976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dirty="0"/>
                  <a:t>D</a:t>
                </a:r>
                <a:endParaRPr lang="en-US" sz="2000" dirty="0" smtClean="0"/>
              </a:p>
              <a:p>
                <a:pPr algn="ctr">
                  <a:lnSpc>
                    <a:spcPct val="80000"/>
                  </a:lnSpc>
                </a:pPr>
                <a:r>
                  <a:rPr lang="en-US" sz="2000" dirty="0" smtClean="0"/>
                  <a:t>( 5 )</a:t>
                </a:r>
                <a:endParaRPr lang="en-US" sz="20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917711" y="2181335"/>
                <a:ext cx="616833" cy="56976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endParaRPr lang="en-US" sz="2000" dirty="0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5648020" y="3627328"/>
            <a:ext cx="851515" cy="1407352"/>
            <a:chOff x="5648020" y="3627328"/>
            <a:chExt cx="851515" cy="1407352"/>
          </a:xfrm>
        </p:grpSpPr>
        <p:cxnSp>
          <p:nvCxnSpPr>
            <p:cNvPr id="44" name="Curved Connector 43"/>
            <p:cNvCxnSpPr>
              <a:stCxn id="25" idx="0"/>
              <a:endCxn id="46" idx="2"/>
            </p:cNvCxnSpPr>
            <p:nvPr/>
          </p:nvCxnSpPr>
          <p:spPr>
            <a:xfrm rot="16200000" flipV="1">
              <a:off x="5319700" y="4107335"/>
              <a:ext cx="1407352" cy="447337"/>
            </a:xfrm>
            <a:prstGeom prst="curvedConnector3">
              <a:avLst>
                <a:gd name="adj1" fmla="val 50000"/>
              </a:avLst>
            </a:prstGeom>
            <a:ln w="28575" cmpd="sng">
              <a:solidFill>
                <a:schemeClr val="tx1"/>
              </a:solidFill>
              <a:prstDash val="sysDash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648020" y="4308876"/>
              <a:ext cx="85151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D</a:t>
              </a:r>
              <a:endParaRPr lang="en-US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542384" y="2909561"/>
            <a:ext cx="1505726" cy="717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US" sz="3600" dirty="0"/>
          </a:p>
        </p:txBody>
      </p:sp>
      <p:sp>
        <p:nvSpPr>
          <p:cNvPr id="55" name="Rectangle 54"/>
          <p:cNvSpPr/>
          <p:nvPr/>
        </p:nvSpPr>
        <p:spPr>
          <a:xfrm>
            <a:off x="3678414" y="2983560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A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( 3 )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4295247" y="2983560"/>
            <a:ext cx="616833" cy="569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B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/>
              <a:t>( 4 )</a:t>
            </a:r>
            <a:endParaRPr lang="en-US" sz="20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2899462" y="3627328"/>
            <a:ext cx="1395785" cy="1407352"/>
            <a:chOff x="2899462" y="3627328"/>
            <a:chExt cx="1395785" cy="1407352"/>
          </a:xfrm>
        </p:grpSpPr>
        <p:cxnSp>
          <p:nvCxnSpPr>
            <p:cNvPr id="52" name="Curved Connector 51"/>
            <p:cNvCxnSpPr>
              <a:stCxn id="17" idx="0"/>
              <a:endCxn id="53" idx="2"/>
            </p:cNvCxnSpPr>
            <p:nvPr/>
          </p:nvCxnSpPr>
          <p:spPr>
            <a:xfrm rot="5400000" flipH="1" flipV="1">
              <a:off x="3066225" y="3805658"/>
              <a:ext cx="1407352" cy="1050692"/>
            </a:xfrm>
            <a:prstGeom prst="curvedConnector3">
              <a:avLst>
                <a:gd name="adj1" fmla="val 50000"/>
              </a:avLst>
            </a:prstGeom>
            <a:ln w="28575" cmpd="sng">
              <a:solidFill>
                <a:schemeClr val="tx1"/>
              </a:solidFill>
              <a:prstDash val="sysDash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2899462" y="4302263"/>
              <a:ext cx="85151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B</a:t>
              </a:r>
              <a:endParaRPr lang="en-US" dirty="0"/>
            </a:p>
          </p:txBody>
        </p:sp>
      </p:grpSp>
      <p:sp>
        <p:nvSpPr>
          <p:cNvPr id="58" name="Rounded Rectangular Callout 57"/>
          <p:cNvSpPr/>
          <p:nvPr/>
        </p:nvSpPr>
        <p:spPr>
          <a:xfrm>
            <a:off x="755160" y="2341539"/>
            <a:ext cx="2144302" cy="793547"/>
          </a:xfrm>
          <a:prstGeom prst="wedgeRoundRectCallout">
            <a:avLst>
              <a:gd name="adj1" fmla="val -77263"/>
              <a:gd name="adj2" fmla="val -58223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Read A</a:t>
            </a:r>
            <a:endParaRPr lang="en-US" sz="2800" dirty="0"/>
          </a:p>
        </p:txBody>
      </p:sp>
      <p:sp>
        <p:nvSpPr>
          <p:cNvPr id="61" name="Down Arrow 60"/>
          <p:cNvSpPr/>
          <p:nvPr/>
        </p:nvSpPr>
        <p:spPr>
          <a:xfrm>
            <a:off x="4062440" y="4014243"/>
            <a:ext cx="1880421" cy="108917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Slow read</a:t>
            </a:r>
          </a:p>
          <a:p>
            <a:pPr algn="ctr"/>
            <a:r>
              <a:rPr lang="en-US" sz="2000" dirty="0" smtClean="0"/>
              <a:t>(latest)</a:t>
            </a:r>
          </a:p>
        </p:txBody>
      </p:sp>
      <p:sp>
        <p:nvSpPr>
          <p:cNvPr id="62" name="Down Arrow 61"/>
          <p:cNvSpPr/>
          <p:nvPr/>
        </p:nvSpPr>
        <p:spPr>
          <a:xfrm>
            <a:off x="3063750" y="1901851"/>
            <a:ext cx="1880421" cy="108917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Fast</a:t>
            </a:r>
          </a:p>
          <a:p>
            <a:pPr algn="ctr"/>
            <a:r>
              <a:rPr lang="en-US" sz="2000" dirty="0" smtClean="0"/>
              <a:t>read</a:t>
            </a:r>
          </a:p>
          <a:p>
            <a:pPr algn="ctr"/>
            <a:r>
              <a:rPr lang="en-US" sz="2000" dirty="0" smtClean="0"/>
              <a:t>(stale)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3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7B9DA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6" grpId="0" animBg="1"/>
      <p:bldP spid="58" grpId="0" animBg="1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5" y="1600200"/>
            <a:ext cx="8945562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000" dirty="0"/>
              <a:t>S</a:t>
            </a:r>
            <a:r>
              <a:rPr lang="en-US" sz="3000" dirty="0" smtClean="0"/>
              <a:t>peedup </a:t>
            </a:r>
            <a:r>
              <a:rPr lang="en-US" sz="3000" dirty="0"/>
              <a:t>local storage systems using stale </a:t>
            </a:r>
            <a:r>
              <a:rPr lang="en-US" sz="3000" dirty="0" smtClean="0"/>
              <a:t>data</a:t>
            </a:r>
            <a:br>
              <a:rPr lang="en-US" sz="3000" dirty="0" smtClean="0"/>
            </a:br>
            <a:r>
              <a:rPr lang="en-US" sz="3000" dirty="0" smtClean="0"/>
              <a:t>          (consistency/performance trade-off)</a:t>
            </a:r>
            <a:endParaRPr lang="en-US" sz="2600" dirty="0"/>
          </a:p>
          <a:p>
            <a:pPr marL="457200" lvl="1" indent="0">
              <a:buNone/>
            </a:pPr>
            <a:endParaRPr lang="en-US" sz="3000" dirty="0" smtClean="0"/>
          </a:p>
          <a:p>
            <a:pPr lvl="1"/>
            <a:r>
              <a:rPr lang="en-US" sz="2600" dirty="0" smtClean="0"/>
              <a:t>How should storage systems access older versions?</a:t>
            </a:r>
          </a:p>
          <a:p>
            <a:pPr lvl="1"/>
            <a:r>
              <a:rPr lang="en-US" sz="2600" dirty="0"/>
              <a:t>Which version should be to returned?</a:t>
            </a:r>
          </a:p>
          <a:p>
            <a:pPr lvl="1"/>
            <a:r>
              <a:rPr lang="en-US" sz="2600" dirty="0" smtClean="0"/>
              <a:t>What </a:t>
            </a:r>
            <a:r>
              <a:rPr lang="en-US" sz="2600" dirty="0"/>
              <a:t>should be the interface</a:t>
            </a:r>
            <a:r>
              <a:rPr lang="en-US" sz="2600" dirty="0" smtClean="0"/>
              <a:t>?</a:t>
            </a:r>
          </a:p>
          <a:p>
            <a:pPr lvl="1"/>
            <a:r>
              <a:rPr lang="en-US" sz="2600" dirty="0" smtClean="0"/>
              <a:t>What </a:t>
            </a:r>
            <a:r>
              <a:rPr lang="en-US" sz="2600" dirty="0"/>
              <a:t>are the target applications</a:t>
            </a:r>
            <a:r>
              <a:rPr lang="en-US" sz="2600" dirty="0" smtClean="0"/>
              <a:t>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StaleStore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Yogurt: An </a:t>
            </a:r>
            <a:r>
              <a:rPr lang="en-US" dirty="0"/>
              <a:t>I</a:t>
            </a:r>
            <a:r>
              <a:rPr lang="en-US" dirty="0" smtClean="0"/>
              <a:t>nstance of </a:t>
            </a:r>
            <a:r>
              <a:rPr lang="en-US" dirty="0" err="1" smtClean="0"/>
              <a:t>StaleStore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</a:t>
            </a:r>
          </a:p>
          <a:p>
            <a:endParaRPr lang="en-US" dirty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StaleStore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377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local storage system that can trade-off consistency and performance</a:t>
            </a:r>
          </a:p>
          <a:p>
            <a:pPr lvl="1"/>
            <a:r>
              <a:rPr lang="en-US" dirty="0" smtClean="0"/>
              <a:t>Can be in any form</a:t>
            </a:r>
          </a:p>
          <a:p>
            <a:pPr lvl="2"/>
            <a:r>
              <a:rPr lang="en-US" dirty="0" smtClean="0"/>
              <a:t>KV-store, </a:t>
            </a:r>
            <a:r>
              <a:rPr lang="en-US" dirty="0" err="1" smtClean="0"/>
              <a:t>filesystem</a:t>
            </a:r>
            <a:r>
              <a:rPr lang="en-US" dirty="0" smtClean="0"/>
              <a:t>, block store, DB, etc.</a:t>
            </a:r>
          </a:p>
          <a:p>
            <a:pPr lvl="2"/>
            <a:endParaRPr lang="en-US" sz="100" dirty="0" smtClean="0"/>
          </a:p>
          <a:p>
            <a:pPr lvl="1"/>
            <a:r>
              <a:rPr lang="en-US" dirty="0" smtClean="0"/>
              <a:t>Maintains multiple versions of data</a:t>
            </a:r>
          </a:p>
          <a:p>
            <a:pPr lvl="2"/>
            <a:r>
              <a:rPr lang="en-US" dirty="0" smtClean="0"/>
              <a:t>Should have interface to access older versions</a:t>
            </a:r>
          </a:p>
          <a:p>
            <a:pPr lvl="1"/>
            <a:r>
              <a:rPr lang="en-US" dirty="0"/>
              <a:t>Can estimate cost for accessing each </a:t>
            </a:r>
            <a:r>
              <a:rPr lang="en-US" dirty="0" smtClean="0"/>
              <a:t>version</a:t>
            </a:r>
          </a:p>
          <a:p>
            <a:pPr lvl="2"/>
            <a:r>
              <a:rPr lang="en-US" dirty="0" smtClean="0"/>
              <a:t>Aware of data locations and storage device conditions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ware of consistency semantics</a:t>
            </a:r>
          </a:p>
          <a:p>
            <a:pPr lvl="2"/>
            <a:r>
              <a:rPr lang="en-US" dirty="0"/>
              <a:t>Ordered writes and notion of </a:t>
            </a:r>
            <a:r>
              <a:rPr lang="en-US" dirty="0" smtClean="0"/>
              <a:t>timestamps and snapshots</a:t>
            </a:r>
          </a:p>
          <a:p>
            <a:pPr lvl="2"/>
            <a:r>
              <a:rPr lang="en-US" dirty="0" smtClean="0"/>
              <a:t>Distributed weak (client-centric) consistency semantics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4D959-1D1A-1940-95E3-F11CE4E6EC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9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12147</TotalTime>
  <Words>1462</Words>
  <Application>Microsoft Macintosh PowerPoint</Application>
  <PresentationFormat>On-screen Show (4:3)</PresentationFormat>
  <Paragraphs>487</Paragraphs>
  <Slides>30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Towards Weakly Consistent  Local Storage Systems</vt:lpstr>
      <vt:lpstr>Consistency/Performance Trade-off  in Distributed Systems </vt:lpstr>
      <vt:lpstr>Server Comparison</vt:lpstr>
      <vt:lpstr>PowerPoint Presentation</vt:lpstr>
      <vt:lpstr>Why Consistency/Performance Trade-off?</vt:lpstr>
      <vt:lpstr>Fine-grained Log and Coarse-grained Cache</vt:lpstr>
      <vt:lpstr>Goal</vt:lpstr>
      <vt:lpstr>Rest of the Talk</vt:lpstr>
      <vt:lpstr>StaleStore</vt:lpstr>
      <vt:lpstr>StaleStore: Consistency Model</vt:lpstr>
      <vt:lpstr>StaleStore: Target Applications</vt:lpstr>
      <vt:lpstr>Rest of the Talk</vt:lpstr>
      <vt:lpstr>Yogurt: A Block-Level StaleStore</vt:lpstr>
      <vt:lpstr>Yogurt: Basic APIs</vt:lpstr>
      <vt:lpstr>Yogurt Cost Estimation</vt:lpstr>
      <vt:lpstr>Reading blocks from Yogurt</vt:lpstr>
      <vt:lpstr>Data construct on Yogurt</vt:lpstr>
      <vt:lpstr>Rest of the Talk</vt:lpstr>
      <vt:lpstr>Evaluation</vt:lpstr>
      <vt:lpstr>Evaluation: Block Access</vt:lpstr>
      <vt:lpstr>Evaluation: Key-Value Store</vt:lpstr>
      <vt:lpstr>Conclusion</vt:lpstr>
      <vt:lpstr>PowerPoint Presentation</vt:lpstr>
      <vt:lpstr>Extra slides</vt:lpstr>
      <vt:lpstr>Fine-grained log and coarse-grained cache</vt:lpstr>
      <vt:lpstr>Fine-grained log and coarse-grained cache</vt:lpstr>
      <vt:lpstr>Deduplicated system with read cache</vt:lpstr>
      <vt:lpstr>Deduplicated system with read cache</vt:lpstr>
      <vt:lpstr>Write cache that is slow for reads</vt:lpstr>
      <vt:lpstr>Write cache that is slow for reads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Weakly Consistent  Local Storage Systems</dc:title>
  <dc:creator>Ji-Yong Shin</dc:creator>
  <cp:lastModifiedBy>Ji-Yong Shin</cp:lastModifiedBy>
  <cp:revision>1879</cp:revision>
  <dcterms:created xsi:type="dcterms:W3CDTF">2016-09-19T18:29:38Z</dcterms:created>
  <dcterms:modified xsi:type="dcterms:W3CDTF">2016-10-06T05:11:03Z</dcterms:modified>
</cp:coreProperties>
</file>